
<file path=[Content_Types].xml><?xml version="1.0" encoding="utf-8"?>
<Types xmlns="http://schemas.openxmlformats.org/package/2006/content-types"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slides/slide14.xml" ContentType="application/vnd.openxmlformats-officedocument.presentationml.slide+xml"/>
  <Default Extension="rels" ContentType="application/vnd.openxmlformats-package.relationships+xml"/>
  <Override PartName="/ppt/charts/chart22.xml" ContentType="application/vnd.openxmlformats-officedocument.drawingml.chart+xml"/>
  <Default Extension="xlsx" ContentType="application/vnd.openxmlformats-officedocument.spreadsheetml.shee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charts/chart19.xml" ContentType="application/vnd.openxmlformats-officedocument.drawingml.chart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charts/chart12.xml" ContentType="application/vnd.openxmlformats-officedocument.drawingml.chart+xml"/>
  <Override PartName="/ppt/charts/chart28.xml" ContentType="application/vnd.openxmlformats-officedocument.drawingml.char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charts/chart21.xml" ContentType="application/vnd.openxmlformats-officedocument.drawingml.chart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charts/chart18.xml" ContentType="application/vnd.openxmlformats-officedocument.drawingml.chart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charts/chart11.xml" ContentType="application/vnd.openxmlformats-officedocument.drawingml.chart+xml"/>
  <Override PartName="/ppt/slideLayouts/slideLayout4.xml" ContentType="application/vnd.openxmlformats-officedocument.presentationml.slideLayout+xml"/>
  <Override PartName="/ppt/charts/chart27.xml" ContentType="application/vnd.openxmlformats-officedocument.drawingml.chart+xml"/>
  <Override PartName="/ppt/slides/slide12.xml" ContentType="application/vnd.openxmlformats-officedocument.presentationml.slide+xml"/>
  <Override PartName="/ppt/charts/chart20.xml" ContentType="application/vnd.openxmlformats-officedocument.drawingml.chart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35.xml" ContentType="application/vnd.openxmlformats-officedocument.presentationml.slide+xml"/>
  <Override PartName="/ppt/charts/chart17.xml" ContentType="application/vnd.openxmlformats-officedocument.drawingml.char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charts/chart10.xml" ContentType="application/vnd.openxmlformats-officedocument.drawingml.chart+xml"/>
  <Override PartName="/ppt/slideLayouts/slideLayout3.xml" ContentType="application/vnd.openxmlformats-officedocument.presentationml.slideLayout+xml"/>
  <Override PartName="/ppt/charts/chart26.xml" ContentType="application/vnd.openxmlformats-officedocument.drawingml.chart+xml"/>
  <Override PartName="/ppt/slides/slide11.xml" ContentType="application/vnd.openxmlformats-officedocument.presentationml.slide+xml"/>
  <Override PartName="/ppt/charts/chart9.xml" ContentType="application/vnd.openxmlformats-officedocument.drawingml.char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charts/chart16.xml" ContentType="application/vnd.openxmlformats-officedocument.drawingml.char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charts/chart25.xml" ContentType="application/vnd.openxmlformats-officedocument.drawingml.chart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charts/chart8.xml" ContentType="application/vnd.openxmlformats-officedocument.drawingml.char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15.xml" ContentType="application/vnd.openxmlformats-officedocument.drawingml.char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charts/chart24.xml" ContentType="application/vnd.openxmlformats-officedocument.drawingml.chart+xml"/>
  <Default Extension="jpeg" ContentType="image/jpeg"/>
  <Override PartName="/ppt/viewProps.xml" ContentType="application/vnd.openxmlformats-officedocument.presentationml.viewProps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14.xml" ContentType="application/vnd.openxmlformats-officedocument.drawingml.char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charts/chart23.xml" ContentType="application/vnd.openxmlformats-officedocument.drawingml.chart+xml"/>
  <Override PartName="/ppt/drawings/drawing1.xml" ContentType="application/vnd.openxmlformats-officedocument.drawingml.chartshapes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charts/chart1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400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1" r:id="rId17"/>
    <p:sldId id="29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4" r:id="rId27"/>
    <p:sldId id="295" r:id="rId28"/>
    <p:sldId id="296" r:id="rId29"/>
    <p:sldId id="297" r:id="rId30"/>
    <p:sldId id="278" r:id="rId31"/>
    <p:sldId id="279" r:id="rId32"/>
    <p:sldId id="280" r:id="rId33"/>
    <p:sldId id="281" r:id="rId34"/>
    <p:sldId id="287" r:id="rId35"/>
    <p:sldId id="288" r:id="rId36"/>
    <p:sldId id="290" r:id="rId37"/>
    <p:sldId id="289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24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5.0</c:v>
                </c:pt>
                <c:pt idx="1">
                  <c:v>25.0</c:v>
                </c:pt>
                <c:pt idx="2">
                  <c:v>24.0</c:v>
                </c:pt>
                <c:pt idx="3">
                  <c:v>5.0</c:v>
                </c:pt>
                <c:pt idx="4">
                  <c:v>36.0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10.0</c:v>
                </c:pt>
                <c:pt idx="1">
                  <c:v>23.0</c:v>
                </c:pt>
                <c:pt idx="2">
                  <c:v>36.0</c:v>
                </c:pt>
                <c:pt idx="3">
                  <c:v>4.0</c:v>
                </c:pt>
                <c:pt idx="4">
                  <c:v>25.0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10.0</c:v>
                </c:pt>
                <c:pt idx="1">
                  <c:v>22.0</c:v>
                </c:pt>
                <c:pt idx="2">
                  <c:v>37.0</c:v>
                </c:pt>
                <c:pt idx="3">
                  <c:v>7.0</c:v>
                </c:pt>
                <c:pt idx="4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16.0</c:v>
                </c:pt>
                <c:pt idx="1">
                  <c:v>21.0</c:v>
                </c:pt>
                <c:pt idx="2">
                  <c:v>44.0</c:v>
                </c:pt>
                <c:pt idx="3">
                  <c:v>3.0</c:v>
                </c:pt>
                <c:pt idx="4">
                  <c:v>14.0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15.0</c:v>
                </c:pt>
                <c:pt idx="1">
                  <c:v>21.0</c:v>
                </c:pt>
                <c:pt idx="2">
                  <c:v>46.0</c:v>
                </c:pt>
                <c:pt idx="3">
                  <c:v>3.0</c:v>
                </c:pt>
                <c:pt idx="4">
                  <c:v>13.0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15.0</c:v>
                </c:pt>
                <c:pt idx="1">
                  <c:v>21.0</c:v>
                </c:pt>
                <c:pt idx="2">
                  <c:v>43.0</c:v>
                </c:pt>
                <c:pt idx="3">
                  <c:v>2.0</c:v>
                </c:pt>
                <c:pt idx="4">
                  <c:v>19.0</c:v>
                </c:pt>
              </c:numCache>
            </c:numRef>
          </c:val>
        </c:ser>
        <c:axId val="691855368"/>
        <c:axId val="712401736"/>
      </c:barChart>
      <c:catAx>
        <c:axId val="691855368"/>
        <c:scaling>
          <c:orientation val="minMax"/>
        </c:scaling>
        <c:axPos val="b"/>
        <c:numFmt formatCode="General" sourceLinked="1"/>
        <c:tickLblPos val="nextTo"/>
        <c:crossAx val="712401736"/>
        <c:crosses val="autoZero"/>
        <c:auto val="1"/>
        <c:lblAlgn val="ctr"/>
        <c:lblOffset val="100"/>
      </c:catAx>
      <c:valAx>
        <c:axId val="712401736"/>
        <c:scaling>
          <c:orientation val="minMax"/>
        </c:scaling>
        <c:axPos val="l"/>
        <c:majorGridlines/>
        <c:numFmt formatCode="General" sourceLinked="1"/>
        <c:tickLblPos val="nextTo"/>
        <c:crossAx val="691855368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50.0</c:v>
                </c:pt>
                <c:pt idx="1">
                  <c:v>38.0</c:v>
                </c:pt>
                <c:pt idx="2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55.0</c:v>
                </c:pt>
                <c:pt idx="1">
                  <c:v>41.0</c:v>
                </c:pt>
                <c:pt idx="2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55.0</c:v>
                </c:pt>
                <c:pt idx="1">
                  <c:v>40.0</c:v>
                </c:pt>
                <c:pt idx="2">
                  <c:v>2.0</c:v>
                </c:pt>
                <c:pt idx="4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53.0</c:v>
                </c:pt>
                <c:pt idx="1">
                  <c:v>43.0</c:v>
                </c:pt>
                <c:pt idx="2">
                  <c:v>4.0</c:v>
                </c:pt>
                <c:pt idx="4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42.0</c:v>
                </c:pt>
                <c:pt idx="1">
                  <c:v>43.0</c:v>
                </c:pt>
                <c:pt idx="2">
                  <c:v>12.0</c:v>
                </c:pt>
                <c:pt idx="4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Zymaxid/Zymar</c:v>
                </c:pt>
                <c:pt idx="1">
                  <c:v>Vigamox</c:v>
                </c:pt>
                <c:pt idx="2">
                  <c:v>Fluoro other</c:v>
                </c:pt>
                <c:pt idx="3">
                  <c:v>Besivance</c:v>
                </c:pt>
                <c:pt idx="4">
                  <c:v>Azithro</c:v>
                </c:pt>
                <c:pt idx="5">
                  <c:v>Polytrim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27.0</c:v>
                </c:pt>
                <c:pt idx="1">
                  <c:v>39.0</c:v>
                </c:pt>
                <c:pt idx="2">
                  <c:v>19.0</c:v>
                </c:pt>
                <c:pt idx="3">
                  <c:v>9.0</c:v>
                </c:pt>
                <c:pt idx="4">
                  <c:v>0.0</c:v>
                </c:pt>
                <c:pt idx="5">
                  <c:v>4.0</c:v>
                </c:pt>
              </c:numCache>
            </c:numRef>
          </c:val>
        </c:ser>
        <c:axId val="607035224"/>
        <c:axId val="560346408"/>
      </c:barChart>
      <c:catAx>
        <c:axId val="607035224"/>
        <c:scaling>
          <c:orientation val="minMax"/>
        </c:scaling>
        <c:axPos val="b"/>
        <c:numFmt formatCode="General" sourceLinked="1"/>
        <c:tickLblPos val="nextTo"/>
        <c:crossAx val="560346408"/>
        <c:crosses val="autoZero"/>
        <c:auto val="1"/>
        <c:lblAlgn val="ctr"/>
        <c:lblOffset val="100"/>
      </c:catAx>
      <c:valAx>
        <c:axId val="560346408"/>
        <c:scaling>
          <c:orientation val="minMax"/>
        </c:scaling>
        <c:axPos val="l"/>
        <c:majorGridlines/>
        <c:numFmt formatCode="General" sourceLinked="1"/>
        <c:tickLblPos val="nextTo"/>
        <c:crossAx val="607035224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53.0</c:v>
                </c:pt>
                <c:pt idx="1">
                  <c:v>25.0</c:v>
                </c:pt>
                <c:pt idx="2">
                  <c:v>10.0</c:v>
                </c:pt>
                <c:pt idx="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68.0</c:v>
                </c:pt>
                <c:pt idx="1">
                  <c:v>20.0</c:v>
                </c:pt>
                <c:pt idx="2">
                  <c:v>7.0</c:v>
                </c:pt>
                <c:pt idx="3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78.0</c:v>
                </c:pt>
                <c:pt idx="1">
                  <c:v>12.0</c:v>
                </c:pt>
                <c:pt idx="2">
                  <c:v>8.0</c:v>
                </c:pt>
                <c:pt idx="3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73.0</c:v>
                </c:pt>
                <c:pt idx="1">
                  <c:v>9.0</c:v>
                </c:pt>
                <c:pt idx="2">
                  <c:v>9.0</c:v>
                </c:pt>
                <c:pt idx="3">
                  <c:v>3.0</c:v>
                </c:pt>
                <c:pt idx="4">
                  <c:v>6.0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64.0</c:v>
                </c:pt>
                <c:pt idx="1">
                  <c:v>13.0</c:v>
                </c:pt>
                <c:pt idx="2">
                  <c:v>13.0</c:v>
                </c:pt>
                <c:pt idx="3">
                  <c:v>1.0</c:v>
                </c:pt>
                <c:pt idx="4">
                  <c:v>8.0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PF</c:v>
                </c:pt>
                <c:pt idx="1">
                  <c:v>FML</c:v>
                </c:pt>
                <c:pt idx="2">
                  <c:v>Lotemax</c:v>
                </c:pt>
                <c:pt idx="3">
                  <c:v>Dexameth</c:v>
                </c:pt>
                <c:pt idx="4">
                  <c:v>Durezol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68.0</c:v>
                </c:pt>
                <c:pt idx="1">
                  <c:v>13.0</c:v>
                </c:pt>
                <c:pt idx="2">
                  <c:v>8.0</c:v>
                </c:pt>
                <c:pt idx="3">
                  <c:v>1.0</c:v>
                </c:pt>
                <c:pt idx="4">
                  <c:v>8.0</c:v>
                </c:pt>
              </c:numCache>
            </c:numRef>
          </c:val>
        </c:ser>
        <c:axId val="712294696"/>
        <c:axId val="609972472"/>
      </c:barChart>
      <c:catAx>
        <c:axId val="712294696"/>
        <c:scaling>
          <c:orientation val="minMax"/>
        </c:scaling>
        <c:axPos val="b"/>
        <c:numFmt formatCode="General" sourceLinked="1"/>
        <c:tickLblPos val="nextTo"/>
        <c:crossAx val="609972472"/>
        <c:crosses val="autoZero"/>
        <c:auto val="1"/>
        <c:lblAlgn val="ctr"/>
        <c:lblOffset val="100"/>
      </c:catAx>
      <c:valAx>
        <c:axId val="609972472"/>
        <c:scaling>
          <c:orientation val="minMax"/>
        </c:scaling>
        <c:axPos val="l"/>
        <c:majorGridlines/>
        <c:numFmt formatCode="General" sourceLinked="1"/>
        <c:tickLblPos val="nextTo"/>
        <c:crossAx val="712294696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'06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1">
                  <c:v>68.0</c:v>
                </c:pt>
                <c:pt idx="2">
                  <c:v>13.0</c:v>
                </c:pt>
                <c:pt idx="3">
                  <c:v>10.0</c:v>
                </c:pt>
                <c:pt idx="4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'08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1">
                  <c:v>65.0</c:v>
                </c:pt>
                <c:pt idx="2">
                  <c:v>13.0</c:v>
                </c:pt>
                <c:pt idx="3">
                  <c:v>17.0</c:v>
                </c:pt>
                <c:pt idx="4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1">
                  <c:v>66.0</c:v>
                </c:pt>
                <c:pt idx="2">
                  <c:v>13.0</c:v>
                </c:pt>
                <c:pt idx="3">
                  <c:v>18.0</c:v>
                </c:pt>
                <c:pt idx="4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24.0</c:v>
                </c:pt>
                <c:pt idx="1">
                  <c:v>27.0</c:v>
                </c:pt>
                <c:pt idx="2">
                  <c:v>14.0</c:v>
                </c:pt>
                <c:pt idx="3">
                  <c:v>33.0</c:v>
                </c:pt>
                <c:pt idx="4">
                  <c:v>2.0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24.0</c:v>
                </c:pt>
                <c:pt idx="1">
                  <c:v>27.0</c:v>
                </c:pt>
                <c:pt idx="2">
                  <c:v>17.0</c:v>
                </c:pt>
                <c:pt idx="3">
                  <c:v>24.0</c:v>
                </c:pt>
                <c:pt idx="4">
                  <c:v>3.0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Acuvail</c:v>
                </c:pt>
                <c:pt idx="1">
                  <c:v>Acular/LS</c:v>
                </c:pt>
                <c:pt idx="2">
                  <c:v>Nevanac</c:v>
                </c:pt>
                <c:pt idx="3">
                  <c:v>Xibrom</c:v>
                </c:pt>
                <c:pt idx="4">
                  <c:v>Voltaren</c:v>
                </c:pt>
                <c:pt idx="5">
                  <c:v>Bromday</c:v>
                </c:pt>
                <c:pt idx="6">
                  <c:v>Other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25.0</c:v>
                </c:pt>
                <c:pt idx="1">
                  <c:v>28.0</c:v>
                </c:pt>
                <c:pt idx="2">
                  <c:v>30.0</c:v>
                </c:pt>
                <c:pt idx="3">
                  <c:v>13.0</c:v>
                </c:pt>
                <c:pt idx="4">
                  <c:v>4.0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axId val="607057352"/>
        <c:axId val="560477032"/>
      </c:barChart>
      <c:catAx>
        <c:axId val="607057352"/>
        <c:scaling>
          <c:orientation val="minMax"/>
        </c:scaling>
        <c:axPos val="b"/>
        <c:numFmt formatCode="General" sourceLinked="1"/>
        <c:tickLblPos val="nextTo"/>
        <c:crossAx val="560477032"/>
        <c:crosses val="autoZero"/>
        <c:auto val="1"/>
        <c:lblAlgn val="ctr"/>
        <c:lblOffset val="100"/>
      </c:catAx>
      <c:valAx>
        <c:axId val="560477032"/>
        <c:scaling>
          <c:orientation val="minMax"/>
        </c:scaling>
        <c:axPos val="l"/>
        <c:majorGridlines/>
        <c:numFmt formatCode="General" sourceLinked="1"/>
        <c:tickLblPos val="nextTo"/>
        <c:crossAx val="607057352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Cornea Inlays</c:v>
                </c:pt>
                <c:pt idx="1">
                  <c:v>P-IOL</c:v>
                </c:pt>
                <c:pt idx="2">
                  <c:v>RLE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23.0</c:v>
                </c:pt>
                <c:pt idx="1">
                  <c:v>19.0</c:v>
                </c:pt>
                <c:pt idx="2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Cornea Inlays</c:v>
                </c:pt>
                <c:pt idx="1">
                  <c:v>P-IOL</c:v>
                </c:pt>
                <c:pt idx="2">
                  <c:v>RLE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28.0</c:v>
                </c:pt>
                <c:pt idx="1">
                  <c:v>26.0</c:v>
                </c:pt>
                <c:pt idx="2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Cornea Inlays</c:v>
                </c:pt>
                <c:pt idx="1">
                  <c:v>P-IOL</c:v>
                </c:pt>
                <c:pt idx="2">
                  <c:v>RLE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17.0</c:v>
                </c:pt>
                <c:pt idx="1">
                  <c:v>24.0</c:v>
                </c:pt>
                <c:pt idx="2">
                  <c:v>9.0</c:v>
                </c:pt>
              </c:numCache>
            </c:numRef>
          </c:val>
        </c:ser>
        <c:axId val="560335672"/>
        <c:axId val="167247352"/>
      </c:barChart>
      <c:catAx>
        <c:axId val="560335672"/>
        <c:scaling>
          <c:orientation val="minMax"/>
        </c:scaling>
        <c:axPos val="b"/>
        <c:numFmt formatCode="General" sourceLinked="1"/>
        <c:tickLblPos val="nextTo"/>
        <c:crossAx val="167247352"/>
        <c:crosses val="autoZero"/>
        <c:auto val="1"/>
        <c:lblAlgn val="ctr"/>
        <c:lblOffset val="100"/>
      </c:catAx>
      <c:valAx>
        <c:axId val="167247352"/>
        <c:scaling>
          <c:orientation val="minMax"/>
        </c:scaling>
        <c:axPos val="l"/>
        <c:majorGridlines/>
        <c:numFmt formatCode="General" sourceLinked="1"/>
        <c:tickLblPos val="nextTo"/>
        <c:crossAx val="560335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You</c:v>
                </c:pt>
                <c:pt idx="1">
                  <c:v>Spouse</c:v>
                </c:pt>
                <c:pt idx="2">
                  <c:v>Siblings</c:v>
                </c:pt>
                <c:pt idx="3">
                  <c:v>Children</c:v>
                </c:pt>
                <c:pt idx="4">
                  <c:v>Parents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25.0</c:v>
                </c:pt>
                <c:pt idx="1">
                  <c:v>28.0</c:v>
                </c:pt>
                <c:pt idx="2">
                  <c:v>54.0</c:v>
                </c:pt>
                <c:pt idx="3">
                  <c:v>23.0</c:v>
                </c:pt>
                <c:pt idx="4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2"/>
              <c:layout>
                <c:manualLayout>
                  <c:x val="0.029320987654321"/>
                  <c:y val="0.0256410256410256"/>
                </c:manualLayout>
              </c:layout>
              <c:showVal val="1"/>
            </c:dLbl>
            <c:dLbl>
              <c:idx val="4"/>
              <c:layout>
                <c:manualLayout>
                  <c:x val="-0.00462962962962963"/>
                  <c:y val="-0.0128205128205128"/>
                </c:manualLayout>
              </c:layout>
              <c:showVal val="1"/>
            </c:dLbl>
            <c:showVal val="1"/>
          </c:dLbls>
          <c:cat>
            <c:strRef>
              <c:f>Sheet1!$A$2:$A$6</c:f>
              <c:strCache>
                <c:ptCount val="5"/>
                <c:pt idx="0">
                  <c:v>You</c:v>
                </c:pt>
                <c:pt idx="1">
                  <c:v>Spouse</c:v>
                </c:pt>
                <c:pt idx="2">
                  <c:v>Siblings</c:v>
                </c:pt>
                <c:pt idx="3">
                  <c:v>Children</c:v>
                </c:pt>
                <c:pt idx="4">
                  <c:v>Parents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25.0</c:v>
                </c:pt>
                <c:pt idx="1">
                  <c:v>28.0</c:v>
                </c:pt>
                <c:pt idx="2">
                  <c:v>56.0</c:v>
                </c:pt>
                <c:pt idx="3">
                  <c:v>26.0</c:v>
                </c:pt>
                <c:pt idx="4">
                  <c:v>11.0</c:v>
                </c:pt>
              </c:numCache>
            </c:numRef>
          </c:val>
        </c:ser>
        <c:axId val="712445800"/>
        <c:axId val="609911784"/>
      </c:barChart>
      <c:catAx>
        <c:axId val="712445800"/>
        <c:scaling>
          <c:orientation val="minMax"/>
        </c:scaling>
        <c:axPos val="b"/>
        <c:numFmt formatCode="General" sourceLinked="1"/>
        <c:tickLblPos val="nextTo"/>
        <c:crossAx val="609911784"/>
        <c:crosses val="autoZero"/>
        <c:auto val="1"/>
        <c:lblAlgn val="ctr"/>
        <c:lblOffset val="100"/>
      </c:catAx>
      <c:valAx>
        <c:axId val="609911784"/>
        <c:scaling>
          <c:orientation val="minMax"/>
        </c:scaling>
        <c:axPos val="l"/>
        <c:majorGridlines/>
        <c:numFmt formatCode="General" sourceLinked="1"/>
        <c:tickLblPos val="nextTo"/>
        <c:crossAx val="71244580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600089919315641"/>
          <c:y val="0.0416265394710277"/>
          <c:w val="0.82950860309128"/>
          <c:h val="0.8208681607106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23.0</c:v>
                </c:pt>
                <c:pt idx="1">
                  <c:v>77.0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32.0</c:v>
                </c:pt>
                <c:pt idx="1">
                  <c:v>68.0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32.0</c:v>
                </c:pt>
                <c:pt idx="1">
                  <c:v>68.0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31.0</c:v>
                </c:pt>
                <c:pt idx="1">
                  <c:v>69.0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33.0</c:v>
                </c:pt>
                <c:pt idx="1">
                  <c:v>67.0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30.0</c:v>
                </c:pt>
                <c:pt idx="1">
                  <c:v>70.0</c:v>
                </c:pt>
              </c:numCache>
            </c:numRef>
          </c:val>
        </c:ser>
        <c:axId val="691875048"/>
        <c:axId val="607090056"/>
      </c:barChart>
      <c:catAx>
        <c:axId val="691875048"/>
        <c:scaling>
          <c:orientation val="minMax"/>
        </c:scaling>
        <c:axPos val="b"/>
        <c:numFmt formatCode="General" sourceLinked="1"/>
        <c:tickLblPos val="nextTo"/>
        <c:crossAx val="607090056"/>
        <c:crosses val="autoZero"/>
        <c:auto val="1"/>
        <c:lblAlgn val="ctr"/>
        <c:lblOffset val="100"/>
      </c:catAx>
      <c:valAx>
        <c:axId val="607090056"/>
        <c:scaling>
          <c:orientation val="minMax"/>
        </c:scaling>
        <c:axPos val="l"/>
        <c:majorGridlines/>
        <c:numFmt formatCode="General" sourceLinked="1"/>
        <c:tickLblPos val="nextTo"/>
        <c:crossAx val="691875048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1.0</c:v>
                </c:pt>
                <c:pt idx="1">
                  <c:v>11.0</c:v>
                </c:pt>
                <c:pt idx="2">
                  <c:v>35.0</c:v>
                </c:pt>
                <c:pt idx="3">
                  <c:v>40.0</c:v>
                </c:pt>
                <c:pt idx="4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1.0</c:v>
                </c:pt>
                <c:pt idx="1">
                  <c:v>20.0</c:v>
                </c:pt>
                <c:pt idx="2">
                  <c:v>56.0</c:v>
                </c:pt>
                <c:pt idx="3">
                  <c:v>7.0</c:v>
                </c:pt>
                <c:pt idx="4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1.0</c:v>
                </c:pt>
                <c:pt idx="1">
                  <c:v>35.0</c:v>
                </c:pt>
                <c:pt idx="2">
                  <c:v>53.0</c:v>
                </c:pt>
                <c:pt idx="3">
                  <c:v>8.0</c:v>
                </c:pt>
                <c:pt idx="4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1.0</c:v>
                </c:pt>
                <c:pt idx="1">
                  <c:v>43.0</c:v>
                </c:pt>
                <c:pt idx="2">
                  <c:v>47.0</c:v>
                </c:pt>
                <c:pt idx="3">
                  <c:v>9.0</c:v>
                </c:pt>
                <c:pt idx="4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2.0</c:v>
                </c:pt>
                <c:pt idx="1">
                  <c:v>45.0</c:v>
                </c:pt>
                <c:pt idx="2">
                  <c:v>48.0</c:v>
                </c:pt>
                <c:pt idx="3">
                  <c:v>5.0</c:v>
                </c:pt>
                <c:pt idx="4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80</c:v>
                </c:pt>
                <c:pt idx="1">
                  <c:v>100</c:v>
                </c:pt>
                <c:pt idx="2">
                  <c:v>120-130</c:v>
                </c:pt>
                <c:pt idx="3">
                  <c:v>150-160</c:v>
                </c:pt>
                <c:pt idx="4">
                  <c:v>180+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1.0</c:v>
                </c:pt>
                <c:pt idx="1">
                  <c:v>38.0</c:v>
                </c:pt>
                <c:pt idx="2">
                  <c:v>53.0</c:v>
                </c:pt>
                <c:pt idx="3">
                  <c:v>7.0</c:v>
                </c:pt>
                <c:pt idx="4">
                  <c:v>2.0</c:v>
                </c:pt>
              </c:numCache>
            </c:numRef>
          </c:val>
        </c:ser>
        <c:axId val="606992376"/>
        <c:axId val="713004136"/>
      </c:barChart>
      <c:catAx>
        <c:axId val="606992376"/>
        <c:scaling>
          <c:orientation val="minMax"/>
        </c:scaling>
        <c:axPos val="b"/>
        <c:numFmt formatCode="General" sourceLinked="1"/>
        <c:tickLblPos val="nextTo"/>
        <c:crossAx val="713004136"/>
        <c:crosses val="autoZero"/>
        <c:auto val="1"/>
        <c:lblAlgn val="ctr"/>
        <c:lblOffset val="100"/>
      </c:catAx>
      <c:valAx>
        <c:axId val="713004136"/>
        <c:scaling>
          <c:orientation val="minMax"/>
        </c:scaling>
        <c:axPos val="l"/>
        <c:majorGridlines/>
        <c:numFmt formatCode="General" sourceLinked="1"/>
        <c:tickLblPos val="nextTo"/>
        <c:crossAx val="60699237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2.0</c:v>
                </c:pt>
                <c:pt idx="2">
                  <c:v>75.0</c:v>
                </c:pt>
                <c:pt idx="3">
                  <c:v>14.0</c:v>
                </c:pt>
                <c:pt idx="4">
                  <c:v>8.0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0.0</c:v>
                </c:pt>
                <c:pt idx="2">
                  <c:v>57.0</c:v>
                </c:pt>
                <c:pt idx="3">
                  <c:v>22.0</c:v>
                </c:pt>
                <c:pt idx="4">
                  <c:v>17.0</c:v>
                </c:pt>
                <c:pt idx="5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1">
                  <c:v>1.0</c:v>
                </c:pt>
                <c:pt idx="2">
                  <c:v>39.0</c:v>
                </c:pt>
                <c:pt idx="3">
                  <c:v>24.0</c:v>
                </c:pt>
                <c:pt idx="4">
                  <c:v>31.0</c:v>
                </c:pt>
                <c:pt idx="5">
                  <c:v>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0.0</c:v>
                </c:pt>
                <c:pt idx="1">
                  <c:v>2.0</c:v>
                </c:pt>
                <c:pt idx="2">
                  <c:v>38.0</c:v>
                </c:pt>
                <c:pt idx="3">
                  <c:v>17.0</c:v>
                </c:pt>
                <c:pt idx="4">
                  <c:v>42.0</c:v>
                </c:pt>
                <c:pt idx="5">
                  <c:v>2.0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40.0</c:v>
                </c:pt>
                <c:pt idx="3">
                  <c:v>17.0</c:v>
                </c:pt>
                <c:pt idx="4">
                  <c:v>38.0</c:v>
                </c:pt>
                <c:pt idx="5">
                  <c:v>4.0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200</c:v>
                </c:pt>
                <c:pt idx="1">
                  <c:v>225</c:v>
                </c:pt>
                <c:pt idx="2">
                  <c:v>250</c:v>
                </c:pt>
                <c:pt idx="3">
                  <c:v>275</c:v>
                </c:pt>
                <c:pt idx="4">
                  <c:v>300</c:v>
                </c:pt>
                <c:pt idx="5">
                  <c:v>325+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41.0</c:v>
                </c:pt>
                <c:pt idx="3">
                  <c:v>15.0</c:v>
                </c:pt>
                <c:pt idx="4">
                  <c:v>41.0</c:v>
                </c:pt>
                <c:pt idx="5">
                  <c:v>2.0</c:v>
                </c:pt>
              </c:numCache>
            </c:numRef>
          </c:val>
        </c:ser>
        <c:axId val="610109496"/>
        <c:axId val="712986472"/>
      </c:barChart>
      <c:catAx>
        <c:axId val="610109496"/>
        <c:scaling>
          <c:orientation val="minMax"/>
        </c:scaling>
        <c:axPos val="b"/>
        <c:numFmt formatCode="General" sourceLinked="1"/>
        <c:tickLblPos val="nextTo"/>
        <c:crossAx val="712986472"/>
        <c:crosses val="autoZero"/>
        <c:auto val="1"/>
        <c:lblAlgn val="ctr"/>
        <c:lblOffset val="100"/>
      </c:catAx>
      <c:valAx>
        <c:axId val="712986472"/>
        <c:scaling>
          <c:orientation val="minMax"/>
        </c:scaling>
        <c:axPos val="l"/>
        <c:majorGridlines/>
        <c:numFmt formatCode="General" sourceLinked="1"/>
        <c:tickLblPos val="nextTo"/>
        <c:crossAx val="61010949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72.0</c:v>
                </c:pt>
                <c:pt idx="1">
                  <c:v>15.0</c:v>
                </c:pt>
                <c:pt idx="2">
                  <c:v>6.0</c:v>
                </c:pt>
                <c:pt idx="3">
                  <c:v>4.0</c:v>
                </c:pt>
                <c:pt idx="4">
                  <c:v>2.0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'07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66.0</c:v>
                </c:pt>
                <c:pt idx="1">
                  <c:v>17.0</c:v>
                </c:pt>
                <c:pt idx="2">
                  <c:v>10.0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64.0</c:v>
                </c:pt>
                <c:pt idx="1">
                  <c:v>18.0</c:v>
                </c:pt>
                <c:pt idx="2">
                  <c:v>6.0</c:v>
                </c:pt>
                <c:pt idx="3">
                  <c:v>6.0</c:v>
                </c:pt>
                <c:pt idx="4">
                  <c:v>2.0</c:v>
                </c:pt>
                <c:pt idx="5">
                  <c:v>2.0</c:v>
                </c:pt>
                <c:pt idx="6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58.0</c:v>
                </c:pt>
                <c:pt idx="1">
                  <c:v>20.0</c:v>
                </c:pt>
                <c:pt idx="2">
                  <c:v>10.0</c:v>
                </c:pt>
                <c:pt idx="3">
                  <c:v>5.0</c:v>
                </c:pt>
                <c:pt idx="4">
                  <c:v>2.0</c:v>
                </c:pt>
                <c:pt idx="5">
                  <c:v>2.0</c:v>
                </c:pt>
                <c:pt idx="6">
                  <c:v>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58.0</c:v>
                </c:pt>
                <c:pt idx="1">
                  <c:v>19.0</c:v>
                </c:pt>
                <c:pt idx="2">
                  <c:v>8.0</c:v>
                </c:pt>
                <c:pt idx="3">
                  <c:v>8.0</c:v>
                </c:pt>
                <c:pt idx="4">
                  <c:v>2.0</c:v>
                </c:pt>
                <c:pt idx="5">
                  <c:v>3.0</c:v>
                </c:pt>
                <c:pt idx="6">
                  <c:v>3.0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6+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78.0</c:v>
                </c:pt>
                <c:pt idx="1">
                  <c:v>4.0</c:v>
                </c:pt>
                <c:pt idx="2">
                  <c:v>14.0</c:v>
                </c:pt>
                <c:pt idx="3">
                  <c:v>5.0</c:v>
                </c:pt>
                <c:pt idx="4">
                  <c:v>6.0</c:v>
                </c:pt>
                <c:pt idx="5">
                  <c:v>3.0</c:v>
                </c:pt>
                <c:pt idx="6">
                  <c:v>2.0</c:v>
                </c:pt>
              </c:numCache>
            </c:numRef>
          </c:val>
        </c:ser>
        <c:axId val="586515096"/>
        <c:axId val="586518344"/>
      </c:barChart>
      <c:catAx>
        <c:axId val="586515096"/>
        <c:scaling>
          <c:orientation val="minMax"/>
        </c:scaling>
        <c:axPos val="b"/>
        <c:numFmt formatCode="General" sourceLinked="1"/>
        <c:tickLblPos val="nextTo"/>
        <c:crossAx val="586518344"/>
        <c:crosses val="autoZero"/>
        <c:auto val="1"/>
        <c:lblAlgn val="ctr"/>
        <c:lblOffset val="100"/>
      </c:catAx>
      <c:valAx>
        <c:axId val="586518344"/>
        <c:scaling>
          <c:orientation val="minMax"/>
        </c:scaling>
        <c:axPos val="l"/>
        <c:majorGridlines/>
        <c:numFmt formatCode="General" sourceLinked="1"/>
        <c:tickLblPos val="nextTo"/>
        <c:crossAx val="58651509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21.0</c:v>
                </c:pt>
                <c:pt idx="1">
                  <c:v>22.0</c:v>
                </c:pt>
                <c:pt idx="2">
                  <c:v>38.0</c:v>
                </c:pt>
                <c:pt idx="3">
                  <c:v>17.0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7.0</c:v>
                </c:pt>
                <c:pt idx="1">
                  <c:v>11.0</c:v>
                </c:pt>
                <c:pt idx="2">
                  <c:v>32.0</c:v>
                </c:pt>
                <c:pt idx="3">
                  <c:v>46.0</c:v>
                </c:pt>
                <c:pt idx="4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10.0</c:v>
                </c:pt>
                <c:pt idx="1">
                  <c:v>12.0</c:v>
                </c:pt>
                <c:pt idx="2">
                  <c:v>32.0</c:v>
                </c:pt>
                <c:pt idx="3">
                  <c:v>44.0</c:v>
                </c:pt>
                <c:pt idx="4">
                  <c:v>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8.0</c:v>
                </c:pt>
                <c:pt idx="1">
                  <c:v>9.0</c:v>
                </c:pt>
                <c:pt idx="2">
                  <c:v>34.0</c:v>
                </c:pt>
                <c:pt idx="3">
                  <c:v>45.0</c:v>
                </c:pt>
                <c:pt idx="4">
                  <c:v>3.0</c:v>
                </c:pt>
                <c:pt idx="5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6.0</c:v>
                </c:pt>
                <c:pt idx="1">
                  <c:v>13.0</c:v>
                </c:pt>
                <c:pt idx="2">
                  <c:v>33.0</c:v>
                </c:pt>
                <c:pt idx="3">
                  <c:v>46.0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No Limit</c:v>
                </c:pt>
                <c:pt idx="1">
                  <c:v>460</c:v>
                </c:pt>
                <c:pt idx="2">
                  <c:v>480</c:v>
                </c:pt>
                <c:pt idx="3">
                  <c:v>500</c:v>
                </c:pt>
                <c:pt idx="4">
                  <c:v>520</c:v>
                </c:pt>
                <c:pt idx="5">
                  <c:v>540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5.0</c:v>
                </c:pt>
                <c:pt idx="1">
                  <c:v>15.0</c:v>
                </c:pt>
                <c:pt idx="2">
                  <c:v>38.0</c:v>
                </c:pt>
                <c:pt idx="3">
                  <c:v>38.0</c:v>
                </c:pt>
                <c:pt idx="4">
                  <c:v>4.0</c:v>
                </c:pt>
                <c:pt idx="5">
                  <c:v>0.0</c:v>
                </c:pt>
              </c:numCache>
            </c:numRef>
          </c:val>
        </c:ser>
        <c:axId val="586599112"/>
        <c:axId val="586602632"/>
      </c:barChart>
      <c:catAx>
        <c:axId val="586599112"/>
        <c:scaling>
          <c:orientation val="minMax"/>
        </c:scaling>
        <c:axPos val="b"/>
        <c:numFmt formatCode="General" sourceLinked="1"/>
        <c:tickLblPos val="nextTo"/>
        <c:crossAx val="586602632"/>
        <c:crosses val="autoZero"/>
        <c:auto val="1"/>
        <c:lblAlgn val="ctr"/>
        <c:lblOffset val="100"/>
      </c:catAx>
      <c:valAx>
        <c:axId val="586602632"/>
        <c:scaling>
          <c:orientation val="minMax"/>
        </c:scaling>
        <c:axPos val="l"/>
        <c:majorGridlines/>
        <c:numFmt formatCode="General" sourceLinked="1"/>
        <c:tickLblPos val="nextTo"/>
        <c:crossAx val="586599112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'99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3.0</c:v>
                </c:pt>
                <c:pt idx="1">
                  <c:v>63.0</c:v>
                </c:pt>
                <c:pt idx="3">
                  <c:v>2.0</c:v>
                </c:pt>
                <c:pt idx="4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4.0</c:v>
                </c:pt>
                <c:pt idx="1">
                  <c:v>69.0</c:v>
                </c:pt>
                <c:pt idx="2">
                  <c:v>3.0</c:v>
                </c:pt>
                <c:pt idx="3">
                  <c:v>9.0</c:v>
                </c:pt>
                <c:pt idx="4">
                  <c:v>12.0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9.0</c:v>
                </c:pt>
                <c:pt idx="1">
                  <c:v>51.0</c:v>
                </c:pt>
                <c:pt idx="2">
                  <c:v>2.0</c:v>
                </c:pt>
                <c:pt idx="3">
                  <c:v>21.0</c:v>
                </c:pt>
                <c:pt idx="4">
                  <c:v>17.0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7.0</c:v>
                </c:pt>
                <c:pt idx="1">
                  <c:v>54.0</c:v>
                </c:pt>
                <c:pt idx="2">
                  <c:v>0.0</c:v>
                </c:pt>
                <c:pt idx="3">
                  <c:v>22.0</c:v>
                </c:pt>
                <c:pt idx="4">
                  <c:v>17.0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10.0</c:v>
                </c:pt>
                <c:pt idx="1">
                  <c:v>53.0</c:v>
                </c:pt>
                <c:pt idx="2">
                  <c:v>1.0</c:v>
                </c:pt>
                <c:pt idx="3">
                  <c:v>24.0</c:v>
                </c:pt>
                <c:pt idx="4">
                  <c:v>12.0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10.0</c:v>
                </c:pt>
                <c:pt idx="1">
                  <c:v>57.0</c:v>
                </c:pt>
                <c:pt idx="2">
                  <c:v>0.0</c:v>
                </c:pt>
                <c:pt idx="3">
                  <c:v>22.0</c:v>
                </c:pt>
                <c:pt idx="4">
                  <c:v>11.0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10.0</c:v>
                </c:pt>
                <c:pt idx="1">
                  <c:v>48.0</c:v>
                </c:pt>
                <c:pt idx="2">
                  <c:v>1.0</c:v>
                </c:pt>
                <c:pt idx="3">
                  <c:v>27.0</c:v>
                </c:pt>
                <c:pt idx="4">
                  <c:v>14.0</c:v>
                </c:pt>
              </c:numCache>
            </c:numRef>
          </c:val>
        </c:ser>
        <c:axId val="550392952"/>
        <c:axId val="550390728"/>
      </c:barChart>
      <c:catAx>
        <c:axId val="550392952"/>
        <c:scaling>
          <c:orientation val="minMax"/>
        </c:scaling>
        <c:axPos val="b"/>
        <c:numFmt formatCode="General" sourceLinked="1"/>
        <c:tickLblPos val="nextTo"/>
        <c:crossAx val="550390728"/>
        <c:crosses val="autoZero"/>
        <c:auto val="1"/>
        <c:lblAlgn val="ctr"/>
        <c:lblOffset val="100"/>
      </c:catAx>
      <c:valAx>
        <c:axId val="550390728"/>
        <c:scaling>
          <c:orientation val="minMax"/>
        </c:scaling>
        <c:axPos val="l"/>
        <c:majorGridlines/>
        <c:numFmt formatCode="General" sourceLinked="1"/>
        <c:tickLblPos val="nextTo"/>
        <c:crossAx val="55039295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275</c:v>
                </c:pt>
                <c:pt idx="1">
                  <c:v>300</c:v>
                </c:pt>
                <c:pt idx="2">
                  <c:v>325</c:v>
                </c:pt>
                <c:pt idx="3">
                  <c:v>350</c:v>
                </c:pt>
                <c:pt idx="4">
                  <c:v>375</c:v>
                </c:pt>
                <c:pt idx="5">
                  <c:v>400</c:v>
                </c:pt>
                <c:pt idx="6">
                  <c:v>425</c:v>
                </c:pt>
                <c:pt idx="7">
                  <c:v>450+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4.0</c:v>
                </c:pt>
                <c:pt idx="1">
                  <c:v>14.0</c:v>
                </c:pt>
                <c:pt idx="2">
                  <c:v>6.0</c:v>
                </c:pt>
                <c:pt idx="3">
                  <c:v>28.0</c:v>
                </c:pt>
                <c:pt idx="4">
                  <c:v>9.0</c:v>
                </c:pt>
                <c:pt idx="5">
                  <c:v>30.0</c:v>
                </c:pt>
                <c:pt idx="6">
                  <c:v>3.0</c:v>
                </c:pt>
                <c:pt idx="7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275</c:v>
                </c:pt>
                <c:pt idx="1">
                  <c:v>300</c:v>
                </c:pt>
                <c:pt idx="2">
                  <c:v>325</c:v>
                </c:pt>
                <c:pt idx="3">
                  <c:v>350</c:v>
                </c:pt>
                <c:pt idx="4">
                  <c:v>375</c:v>
                </c:pt>
                <c:pt idx="5">
                  <c:v>400</c:v>
                </c:pt>
                <c:pt idx="6">
                  <c:v>425</c:v>
                </c:pt>
                <c:pt idx="7">
                  <c:v>450+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3.0</c:v>
                </c:pt>
                <c:pt idx="1">
                  <c:v>10.0</c:v>
                </c:pt>
                <c:pt idx="2">
                  <c:v>7.0</c:v>
                </c:pt>
                <c:pt idx="3">
                  <c:v>26.0</c:v>
                </c:pt>
                <c:pt idx="4">
                  <c:v>14.0</c:v>
                </c:pt>
                <c:pt idx="5">
                  <c:v>32.0</c:v>
                </c:pt>
                <c:pt idx="6">
                  <c:v>4.0</c:v>
                </c:pt>
                <c:pt idx="7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275</c:v>
                </c:pt>
                <c:pt idx="1">
                  <c:v>300</c:v>
                </c:pt>
                <c:pt idx="2">
                  <c:v>325</c:v>
                </c:pt>
                <c:pt idx="3">
                  <c:v>350</c:v>
                </c:pt>
                <c:pt idx="4">
                  <c:v>375</c:v>
                </c:pt>
                <c:pt idx="5">
                  <c:v>400</c:v>
                </c:pt>
                <c:pt idx="6">
                  <c:v>425</c:v>
                </c:pt>
                <c:pt idx="7">
                  <c:v>450+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2.0</c:v>
                </c:pt>
                <c:pt idx="1">
                  <c:v>14.0</c:v>
                </c:pt>
                <c:pt idx="2">
                  <c:v>11.0</c:v>
                </c:pt>
                <c:pt idx="3">
                  <c:v>21.0</c:v>
                </c:pt>
                <c:pt idx="4">
                  <c:v>15.0</c:v>
                </c:pt>
                <c:pt idx="5">
                  <c:v>33.0</c:v>
                </c:pt>
                <c:pt idx="6">
                  <c:v>2.0</c:v>
                </c:pt>
                <c:pt idx="7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275</c:v>
                </c:pt>
                <c:pt idx="1">
                  <c:v>300</c:v>
                </c:pt>
                <c:pt idx="2">
                  <c:v>325</c:v>
                </c:pt>
                <c:pt idx="3">
                  <c:v>350</c:v>
                </c:pt>
                <c:pt idx="4">
                  <c:v>375</c:v>
                </c:pt>
                <c:pt idx="5">
                  <c:v>400</c:v>
                </c:pt>
                <c:pt idx="6">
                  <c:v>425</c:v>
                </c:pt>
                <c:pt idx="7">
                  <c:v>450+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2.0</c:v>
                </c:pt>
                <c:pt idx="1">
                  <c:v>13.0</c:v>
                </c:pt>
                <c:pt idx="2">
                  <c:v>7.0</c:v>
                </c:pt>
                <c:pt idx="3">
                  <c:v>26.0</c:v>
                </c:pt>
                <c:pt idx="4">
                  <c:v>17.0</c:v>
                </c:pt>
                <c:pt idx="5">
                  <c:v>28.0</c:v>
                </c:pt>
                <c:pt idx="6">
                  <c:v>3.0</c:v>
                </c:pt>
                <c:pt idx="7">
                  <c:v>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dLbls>
            <c:showVal val="1"/>
          </c:dLbls>
          <c:cat>
            <c:strRef>
              <c:f>Sheet1!$A$2:$A$9</c:f>
              <c:strCache>
                <c:ptCount val="8"/>
                <c:pt idx="0">
                  <c:v>275</c:v>
                </c:pt>
                <c:pt idx="1">
                  <c:v>300</c:v>
                </c:pt>
                <c:pt idx="2">
                  <c:v>325</c:v>
                </c:pt>
                <c:pt idx="3">
                  <c:v>350</c:v>
                </c:pt>
                <c:pt idx="4">
                  <c:v>375</c:v>
                </c:pt>
                <c:pt idx="5">
                  <c:v>400</c:v>
                </c:pt>
                <c:pt idx="6">
                  <c:v>425</c:v>
                </c:pt>
                <c:pt idx="7">
                  <c:v>450+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3.0</c:v>
                </c:pt>
                <c:pt idx="1">
                  <c:v>13.0</c:v>
                </c:pt>
                <c:pt idx="2">
                  <c:v>7.0</c:v>
                </c:pt>
                <c:pt idx="3">
                  <c:v>29.0</c:v>
                </c:pt>
                <c:pt idx="4">
                  <c:v>15.0</c:v>
                </c:pt>
                <c:pt idx="5">
                  <c:v>25.0</c:v>
                </c:pt>
                <c:pt idx="6">
                  <c:v>3.0</c:v>
                </c:pt>
                <c:pt idx="7">
                  <c:v>4.0</c:v>
                </c:pt>
              </c:numCache>
            </c:numRef>
          </c:val>
        </c:ser>
        <c:axId val="586693032"/>
        <c:axId val="586696232"/>
      </c:barChart>
      <c:catAx>
        <c:axId val="586693032"/>
        <c:scaling>
          <c:orientation val="minMax"/>
        </c:scaling>
        <c:axPos val="b"/>
        <c:numFmt formatCode="General" sourceLinked="1"/>
        <c:tickLblPos val="nextTo"/>
        <c:crossAx val="586696232"/>
        <c:crosses val="autoZero"/>
        <c:auto val="1"/>
        <c:lblAlgn val="ctr"/>
        <c:lblOffset val="100"/>
      </c:catAx>
      <c:valAx>
        <c:axId val="586696232"/>
        <c:scaling>
          <c:orientation val="minMax"/>
        </c:scaling>
        <c:axPos val="l"/>
        <c:majorGridlines/>
        <c:numFmt formatCode="General" sourceLinked="1"/>
        <c:tickLblPos val="nextTo"/>
        <c:crossAx val="586693032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41.0</c:v>
                </c:pt>
                <c:pt idx="1">
                  <c:v>12.0</c:v>
                </c:pt>
                <c:pt idx="2">
                  <c:v>46.0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15.0</c:v>
                </c:pt>
                <c:pt idx="1">
                  <c:v>17.0</c:v>
                </c:pt>
                <c:pt idx="2">
                  <c:v>77.0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12.0</c:v>
                </c:pt>
                <c:pt idx="1">
                  <c:v>7.0</c:v>
                </c:pt>
                <c:pt idx="2">
                  <c:v>81.0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12.0</c:v>
                </c:pt>
                <c:pt idx="1">
                  <c:v>7.0</c:v>
                </c:pt>
                <c:pt idx="2">
                  <c:v>82.0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6.0</c:v>
                </c:pt>
                <c:pt idx="1">
                  <c:v>4.0</c:v>
                </c:pt>
                <c:pt idx="2">
                  <c:v>90.0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Never</c:v>
                </c:pt>
                <c:pt idx="1">
                  <c:v>Haze Only</c:v>
                </c:pt>
                <c:pt idx="2">
                  <c:v>Haze/Prophylax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5.0</c:v>
                </c:pt>
                <c:pt idx="1">
                  <c:v>2.0</c:v>
                </c:pt>
                <c:pt idx="2">
                  <c:v>93.0</c:v>
                </c:pt>
              </c:numCache>
            </c:numRef>
          </c:val>
        </c:ser>
        <c:axId val="586760952"/>
        <c:axId val="586764008"/>
      </c:barChart>
      <c:catAx>
        <c:axId val="586760952"/>
        <c:scaling>
          <c:orientation val="minMax"/>
        </c:scaling>
        <c:axPos val="b"/>
        <c:numFmt formatCode="General" sourceLinked="1"/>
        <c:tickLblPos val="nextTo"/>
        <c:crossAx val="586764008"/>
        <c:crosses val="autoZero"/>
        <c:auto val="1"/>
        <c:lblAlgn val="ctr"/>
        <c:lblOffset val="100"/>
      </c:catAx>
      <c:valAx>
        <c:axId val="586764008"/>
        <c:scaling>
          <c:orientation val="minMax"/>
        </c:scaling>
        <c:axPos val="l"/>
        <c:majorGridlines/>
        <c:numFmt formatCode="General" sourceLinked="1"/>
        <c:tickLblPos val="nextTo"/>
        <c:crossAx val="586760952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35.0</c:v>
                </c:pt>
                <c:pt idx="1">
                  <c:v>65.0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40.0</c:v>
                </c:pt>
                <c:pt idx="1">
                  <c:v>60.0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47.0</c:v>
                </c:pt>
                <c:pt idx="1">
                  <c:v>53.0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49.0</c:v>
                </c:pt>
                <c:pt idx="1">
                  <c:v>51.0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45.0</c:v>
                </c:pt>
                <c:pt idx="1">
                  <c:v>55.0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42.0</c:v>
                </c:pt>
                <c:pt idx="1">
                  <c:v>58.0</c:v>
                </c:pt>
              </c:numCache>
            </c:numRef>
          </c:val>
        </c:ser>
        <c:axId val="586825992"/>
        <c:axId val="586829048"/>
      </c:barChart>
      <c:catAx>
        <c:axId val="586825992"/>
        <c:scaling>
          <c:orientation val="minMax"/>
        </c:scaling>
        <c:axPos val="b"/>
        <c:numFmt formatCode="General" sourceLinked="1"/>
        <c:tickLblPos val="nextTo"/>
        <c:crossAx val="586829048"/>
        <c:crosses val="autoZero"/>
        <c:auto val="1"/>
        <c:lblAlgn val="ctr"/>
        <c:lblOffset val="100"/>
      </c:catAx>
      <c:valAx>
        <c:axId val="586829048"/>
        <c:scaling>
          <c:orientation val="minMax"/>
        </c:scaling>
        <c:axPos val="l"/>
        <c:majorGridlines/>
        <c:numFmt formatCode="General" sourceLinked="1"/>
        <c:tickLblPos val="nextTo"/>
        <c:crossAx val="58682599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Sheet1!$A$2:$A$10</c:f>
              <c:strCache>
                <c:ptCount val="9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2.0+</c:v>
                </c:pt>
                <c:pt idx="8">
                  <c:v>Do Not Offer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2.0</c:v>
                </c:pt>
                <c:pt idx="1">
                  <c:v>12.0</c:v>
                </c:pt>
                <c:pt idx="2">
                  <c:v>33.0</c:v>
                </c:pt>
                <c:pt idx="3">
                  <c:v>31.0</c:v>
                </c:pt>
                <c:pt idx="4">
                  <c:v>12.0</c:v>
                </c:pt>
                <c:pt idx="5">
                  <c:v>5.0</c:v>
                </c:pt>
                <c:pt idx="6">
                  <c:v>1.0</c:v>
                </c:pt>
                <c:pt idx="7">
                  <c:v>1.0</c:v>
                </c:pt>
                <c:pt idx="8">
                  <c:v>3.0</c:v>
                </c:pt>
              </c:numCache>
            </c:numRef>
          </c:val>
        </c:ser>
        <c:axId val="586879880"/>
        <c:axId val="586882936"/>
      </c:barChart>
      <c:catAx>
        <c:axId val="586879880"/>
        <c:scaling>
          <c:orientation val="minMax"/>
        </c:scaling>
        <c:axPos val="b"/>
        <c:numFmt formatCode="General" sourceLinked="1"/>
        <c:tickLblPos val="nextTo"/>
        <c:crossAx val="586882936"/>
        <c:crosses val="autoZero"/>
        <c:auto val="1"/>
        <c:lblAlgn val="ctr"/>
        <c:lblOffset val="100"/>
      </c:catAx>
      <c:valAx>
        <c:axId val="586882936"/>
        <c:scaling>
          <c:orientation val="minMax"/>
        </c:scaling>
        <c:axPos val="l"/>
        <c:majorGridlines/>
        <c:numFmt formatCode="General" sourceLinked="1"/>
        <c:tickLblPos val="nextTo"/>
        <c:crossAx val="58687988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LRI</c:v>
                </c:pt>
                <c:pt idx="1">
                  <c:v>AK</c:v>
                </c:pt>
                <c:pt idx="2">
                  <c:v>Toric</c:v>
                </c:pt>
                <c:pt idx="3">
                  <c:v>Operate On Steepest 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47.0</c:v>
                </c:pt>
                <c:pt idx="1">
                  <c:v>3.0</c:v>
                </c:pt>
                <c:pt idx="2">
                  <c:v>12.0</c:v>
                </c:pt>
                <c:pt idx="3">
                  <c:v>38.0</c:v>
                </c:pt>
              </c:numCache>
            </c:numRef>
          </c:val>
        </c:ser>
        <c:axId val="586927592"/>
        <c:axId val="586930648"/>
      </c:barChart>
      <c:catAx>
        <c:axId val="586927592"/>
        <c:scaling>
          <c:orientation val="minMax"/>
        </c:scaling>
        <c:axPos val="b"/>
        <c:numFmt formatCode="General" sourceLinked="1"/>
        <c:tickLblPos val="nextTo"/>
        <c:crossAx val="586930648"/>
        <c:crosses val="autoZero"/>
        <c:auto val="1"/>
        <c:lblAlgn val="ctr"/>
        <c:lblOffset val="100"/>
      </c:catAx>
      <c:valAx>
        <c:axId val="586930648"/>
        <c:scaling>
          <c:orientation val="minMax"/>
        </c:scaling>
        <c:axPos val="l"/>
        <c:majorGridlines/>
        <c:numFmt formatCode="General" sourceLinked="1"/>
        <c:tickLblPos val="nextTo"/>
        <c:crossAx val="58692759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LRI</c:v>
                </c:pt>
                <c:pt idx="1">
                  <c:v>AK</c:v>
                </c:pt>
                <c:pt idx="2">
                  <c:v>Toric</c:v>
                </c:pt>
                <c:pt idx="3">
                  <c:v>Operate On Steepest 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22.0</c:v>
                </c:pt>
                <c:pt idx="1">
                  <c:v>1.0</c:v>
                </c:pt>
                <c:pt idx="2">
                  <c:v>74.0</c:v>
                </c:pt>
                <c:pt idx="3">
                  <c:v>3.0</c:v>
                </c:pt>
              </c:numCache>
            </c:numRef>
          </c:val>
        </c:ser>
        <c:axId val="586983352"/>
        <c:axId val="586986408"/>
      </c:barChart>
      <c:catAx>
        <c:axId val="586983352"/>
        <c:scaling>
          <c:orientation val="minMax"/>
        </c:scaling>
        <c:axPos val="b"/>
        <c:numFmt formatCode="General" sourceLinked="1"/>
        <c:tickLblPos val="nextTo"/>
        <c:crossAx val="586986408"/>
        <c:crosses val="autoZero"/>
        <c:auto val="1"/>
        <c:lblAlgn val="ctr"/>
        <c:lblOffset val="100"/>
      </c:catAx>
      <c:valAx>
        <c:axId val="586986408"/>
        <c:scaling>
          <c:orientation val="minMax"/>
        </c:scaling>
        <c:axPos val="l"/>
        <c:majorGridlines/>
        <c:numFmt formatCode="General" sourceLinked="1"/>
        <c:tickLblPos val="nextTo"/>
        <c:crossAx val="58698335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LRI</c:v>
                </c:pt>
                <c:pt idx="1">
                  <c:v>AK</c:v>
                </c:pt>
                <c:pt idx="2">
                  <c:v>Toric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5.0</c:v>
                </c:pt>
                <c:pt idx="1">
                  <c:v>1.0</c:v>
                </c:pt>
                <c:pt idx="2">
                  <c:v>94.0</c:v>
                </c:pt>
              </c:numCache>
            </c:numRef>
          </c:val>
        </c:ser>
        <c:axId val="587037208"/>
        <c:axId val="587040264"/>
      </c:barChart>
      <c:catAx>
        <c:axId val="587037208"/>
        <c:scaling>
          <c:orientation val="minMax"/>
        </c:scaling>
        <c:axPos val="b"/>
        <c:numFmt formatCode="General" sourceLinked="1"/>
        <c:tickLblPos val="nextTo"/>
        <c:crossAx val="587040264"/>
        <c:crosses val="autoZero"/>
        <c:auto val="1"/>
        <c:lblAlgn val="ctr"/>
        <c:lblOffset val="100"/>
      </c:catAx>
      <c:valAx>
        <c:axId val="587040264"/>
        <c:scaling>
          <c:orientation val="minMax"/>
        </c:scaling>
        <c:axPos val="l"/>
        <c:majorGridlines/>
        <c:numFmt formatCode="General" sourceLinked="1"/>
        <c:tickLblPos val="nextTo"/>
        <c:crossAx val="587037208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34.0</c:v>
                </c:pt>
                <c:pt idx="1">
                  <c:v>64.0</c:v>
                </c:pt>
                <c:pt idx="2">
                  <c:v>12.0</c:v>
                </c:pt>
                <c:pt idx="3">
                  <c:v>24.0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46.0</c:v>
                </c:pt>
                <c:pt idx="1">
                  <c:v>72.0</c:v>
                </c:pt>
                <c:pt idx="2">
                  <c:v>11.0</c:v>
                </c:pt>
                <c:pt idx="3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50.0</c:v>
                </c:pt>
                <c:pt idx="1">
                  <c:v>79.0</c:v>
                </c:pt>
                <c:pt idx="2">
                  <c:v>14.0</c:v>
                </c:pt>
                <c:pt idx="3">
                  <c:v>7.0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54.0</c:v>
                </c:pt>
                <c:pt idx="1">
                  <c:v>72.0</c:v>
                </c:pt>
                <c:pt idx="2">
                  <c:v>18.0</c:v>
                </c:pt>
                <c:pt idx="3">
                  <c:v>10.0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45.0</c:v>
                </c:pt>
                <c:pt idx="1">
                  <c:v>71.0</c:v>
                </c:pt>
                <c:pt idx="2">
                  <c:v>15.0</c:v>
                </c:pt>
                <c:pt idx="3">
                  <c:v>13.0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1--33</c:v>
                </c:pt>
                <c:pt idx="2">
                  <c:v>34--66</c:v>
                </c:pt>
                <c:pt idx="3">
                  <c:v>67--100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45.0</c:v>
                </c:pt>
                <c:pt idx="1">
                  <c:v>74.0</c:v>
                </c:pt>
                <c:pt idx="2">
                  <c:v>10.0</c:v>
                </c:pt>
                <c:pt idx="3">
                  <c:v>16.0</c:v>
                </c:pt>
              </c:numCache>
            </c:numRef>
          </c:val>
        </c:ser>
        <c:axId val="587128552"/>
        <c:axId val="587131608"/>
      </c:barChart>
      <c:catAx>
        <c:axId val="587128552"/>
        <c:scaling>
          <c:orientation val="minMax"/>
        </c:scaling>
        <c:axPos val="b"/>
        <c:numFmt formatCode="General" sourceLinked="1"/>
        <c:tickLblPos val="nextTo"/>
        <c:crossAx val="587131608"/>
        <c:crosses val="autoZero"/>
        <c:auto val="1"/>
        <c:lblAlgn val="ctr"/>
        <c:lblOffset val="100"/>
      </c:catAx>
      <c:valAx>
        <c:axId val="587131608"/>
        <c:scaling>
          <c:orientation val="minMax"/>
        </c:scaling>
        <c:axPos val="l"/>
        <c:majorGridlines/>
        <c:numFmt formatCode="General" sourceLinked="1"/>
        <c:tickLblPos val="nextTo"/>
        <c:crossAx val="58712855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76.0</c:v>
                </c:pt>
                <c:pt idx="1">
                  <c:v>24.0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79.0</c:v>
                </c:pt>
                <c:pt idx="1">
                  <c:v>21.0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82.0</c:v>
                </c:pt>
                <c:pt idx="1">
                  <c:v>18.0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84.0</c:v>
                </c:pt>
                <c:pt idx="1">
                  <c:v>16.0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80.0</c:v>
                </c:pt>
                <c:pt idx="1">
                  <c:v>20.0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Surgeon</c:v>
                </c:pt>
                <c:pt idx="1">
                  <c:v>Comanager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80.0</c:v>
                </c:pt>
                <c:pt idx="1">
                  <c:v>20.0</c:v>
                </c:pt>
              </c:numCache>
            </c:numRef>
          </c:val>
        </c:ser>
        <c:axId val="586481816"/>
        <c:axId val="586484872"/>
      </c:barChart>
      <c:catAx>
        <c:axId val="586481816"/>
        <c:scaling>
          <c:orientation val="minMax"/>
        </c:scaling>
        <c:axPos val="b"/>
        <c:numFmt formatCode="General" sourceLinked="1"/>
        <c:tickLblPos val="nextTo"/>
        <c:crossAx val="586484872"/>
        <c:crosses val="autoZero"/>
        <c:auto val="1"/>
        <c:lblAlgn val="ctr"/>
        <c:lblOffset val="100"/>
      </c:catAx>
      <c:valAx>
        <c:axId val="586484872"/>
        <c:scaling>
          <c:orientation val="minMax"/>
        </c:scaling>
        <c:axPos val="l"/>
        <c:majorGridlines/>
        <c:numFmt formatCode="General" sourceLinked="1"/>
        <c:tickLblPos val="nextTo"/>
        <c:crossAx val="58648181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84.0</c:v>
                </c:pt>
                <c:pt idx="2">
                  <c:v>9.0</c:v>
                </c:pt>
                <c:pt idx="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85.0</c:v>
                </c:pt>
                <c:pt idx="2">
                  <c:v>10.0</c:v>
                </c:pt>
                <c:pt idx="3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1.0</c:v>
                </c:pt>
                <c:pt idx="1">
                  <c:v>85.0</c:v>
                </c:pt>
                <c:pt idx="2">
                  <c:v>10.0</c:v>
                </c:pt>
                <c:pt idx="3">
                  <c:v>4.0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2.0</c:v>
                </c:pt>
                <c:pt idx="1">
                  <c:v>79.0</c:v>
                </c:pt>
                <c:pt idx="2">
                  <c:v>12.0</c:v>
                </c:pt>
                <c:pt idx="3">
                  <c:v>7.0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4.0</c:v>
                </c:pt>
                <c:pt idx="1">
                  <c:v>82.0</c:v>
                </c:pt>
                <c:pt idx="2">
                  <c:v>10.0</c:v>
                </c:pt>
                <c:pt idx="3">
                  <c:v>4.0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Hosp OR</c:v>
                </c:pt>
                <c:pt idx="1">
                  <c:v>ASC OR</c:v>
                </c:pt>
                <c:pt idx="2">
                  <c:v>In Office Modified OR </c:v>
                </c:pt>
                <c:pt idx="3">
                  <c:v>In Office Clean Rm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2.0</c:v>
                </c:pt>
                <c:pt idx="1">
                  <c:v>82.0</c:v>
                </c:pt>
                <c:pt idx="2">
                  <c:v>11.0</c:v>
                </c:pt>
                <c:pt idx="3">
                  <c:v>6.0</c:v>
                </c:pt>
              </c:numCache>
            </c:numRef>
          </c:val>
        </c:ser>
        <c:axId val="586417640"/>
        <c:axId val="586407384"/>
      </c:barChart>
      <c:catAx>
        <c:axId val="586417640"/>
        <c:scaling>
          <c:orientation val="minMax"/>
        </c:scaling>
        <c:axPos val="b"/>
        <c:numFmt formatCode="General" sourceLinked="1"/>
        <c:tickLblPos val="nextTo"/>
        <c:crossAx val="586407384"/>
        <c:crosses val="autoZero"/>
        <c:auto val="1"/>
        <c:lblAlgn val="ctr"/>
        <c:lblOffset val="100"/>
      </c:catAx>
      <c:valAx>
        <c:axId val="586407384"/>
        <c:scaling>
          <c:orientation val="minMax"/>
        </c:scaling>
        <c:axPos val="l"/>
        <c:majorGridlines/>
        <c:numFmt formatCode="General" sourceLinked="1"/>
        <c:tickLblPos val="nextTo"/>
        <c:crossAx val="58641764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</c:v>
                </c:pt>
                <c:pt idx="1">
                  <c:v>8.0</c:v>
                </c:pt>
                <c:pt idx="2">
                  <c:v>6.0</c:v>
                </c:pt>
                <c:pt idx="3">
                  <c:v>49.0</c:v>
                </c:pt>
                <c:pt idx="4">
                  <c:v>36.0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1.0</c:v>
                </c:pt>
                <c:pt idx="1">
                  <c:v>10.0</c:v>
                </c:pt>
                <c:pt idx="2">
                  <c:v>5.0</c:v>
                </c:pt>
                <c:pt idx="3">
                  <c:v>51.0</c:v>
                </c:pt>
                <c:pt idx="4">
                  <c:v>34.0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1.0</c:v>
                </c:pt>
                <c:pt idx="1">
                  <c:v>6.0</c:v>
                </c:pt>
                <c:pt idx="2">
                  <c:v>5.0</c:v>
                </c:pt>
                <c:pt idx="3">
                  <c:v>54.0</c:v>
                </c:pt>
                <c:pt idx="4">
                  <c:v>33.0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1.0</c:v>
                </c:pt>
                <c:pt idx="1">
                  <c:v>6.0</c:v>
                </c:pt>
                <c:pt idx="2">
                  <c:v>3.0</c:v>
                </c:pt>
                <c:pt idx="3">
                  <c:v>61.0</c:v>
                </c:pt>
                <c:pt idx="4">
                  <c:v>29.0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2.0</c:v>
                </c:pt>
                <c:pt idx="1">
                  <c:v>5.0</c:v>
                </c:pt>
                <c:pt idx="2">
                  <c:v>2.0</c:v>
                </c:pt>
                <c:pt idx="3">
                  <c:v>57.0</c:v>
                </c:pt>
                <c:pt idx="4">
                  <c:v>33.0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PRK</c:v>
                </c:pt>
                <c:pt idx="1">
                  <c:v>LASIK</c:v>
                </c:pt>
                <c:pt idx="2">
                  <c:v>P-IOL</c:v>
                </c:pt>
                <c:pt idx="3">
                  <c:v>RLE</c:v>
                </c:pt>
                <c:pt idx="4">
                  <c:v>Wait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1.0</c:v>
                </c:pt>
                <c:pt idx="1">
                  <c:v>6.0</c:v>
                </c:pt>
                <c:pt idx="2">
                  <c:v>2.0</c:v>
                </c:pt>
                <c:pt idx="3">
                  <c:v>59.0</c:v>
                </c:pt>
                <c:pt idx="4">
                  <c:v>33.0</c:v>
                </c:pt>
              </c:numCache>
            </c:numRef>
          </c:val>
        </c:ser>
        <c:axId val="560541272"/>
        <c:axId val="667751832"/>
      </c:barChart>
      <c:catAx>
        <c:axId val="560541272"/>
        <c:scaling>
          <c:orientation val="minMax"/>
        </c:scaling>
        <c:axPos val="b"/>
        <c:numFmt formatCode="General" sourceLinked="1"/>
        <c:tickLblPos val="nextTo"/>
        <c:crossAx val="667751832"/>
        <c:crosses val="autoZero"/>
        <c:auto val="1"/>
        <c:lblAlgn val="ctr"/>
        <c:lblOffset val="100"/>
      </c:catAx>
      <c:valAx>
        <c:axId val="667751832"/>
        <c:scaling>
          <c:orientation val="minMax"/>
        </c:scaling>
        <c:axPos val="l"/>
        <c:majorGridlines/>
        <c:numFmt formatCode="General" sourceLinked="1"/>
        <c:tickLblPos val="nextTo"/>
        <c:crossAx val="560541272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'97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170.0</c:v>
                </c:pt>
                <c:pt idx="1">
                  <c:v>32.0</c:v>
                </c:pt>
                <c:pt idx="2">
                  <c:v>202.0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'99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701.0</c:v>
                </c:pt>
                <c:pt idx="1">
                  <c:v>90.0</c:v>
                </c:pt>
                <c:pt idx="2">
                  <c:v>791.0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823.0</c:v>
                </c:pt>
                <c:pt idx="1">
                  <c:v>79.0</c:v>
                </c:pt>
                <c:pt idx="2">
                  <c:v>902.0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751.0</c:v>
                </c:pt>
                <c:pt idx="1">
                  <c:v>98.0</c:v>
                </c:pt>
                <c:pt idx="2">
                  <c:v>849.0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'05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939.0</c:v>
                </c:pt>
                <c:pt idx="1">
                  <c:v>127.0</c:v>
                </c:pt>
                <c:pt idx="2">
                  <c:v>1066.0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826.0</c:v>
                </c:pt>
                <c:pt idx="1">
                  <c:v>216.0</c:v>
                </c:pt>
                <c:pt idx="2">
                  <c:v>1042.0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'08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721.0</c:v>
                </c:pt>
                <c:pt idx="1">
                  <c:v>228.0</c:v>
                </c:pt>
                <c:pt idx="2">
                  <c:v>949.0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570.0</c:v>
                </c:pt>
                <c:pt idx="1">
                  <c:v>184.0</c:v>
                </c:pt>
                <c:pt idx="2">
                  <c:v>754.0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0">
                  <c:v>680.0</c:v>
                </c:pt>
                <c:pt idx="1">
                  <c:v>280.0</c:v>
                </c:pt>
                <c:pt idx="2">
                  <c:v>960.0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Sheet1!$K$2:$K$4</c:f>
              <c:numCache>
                <c:formatCode>General</c:formatCode>
                <c:ptCount val="3"/>
                <c:pt idx="0">
                  <c:v>513.0</c:v>
                </c:pt>
                <c:pt idx="1">
                  <c:v>184.0</c:v>
                </c:pt>
                <c:pt idx="2">
                  <c:v>697.0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LASIK</c:v>
                </c:pt>
                <c:pt idx="1">
                  <c:v>Surface LVC</c:v>
                </c:pt>
                <c:pt idx="2">
                  <c:v>Total LVC</c:v>
                </c:pt>
              </c:strCache>
            </c:strRef>
          </c:cat>
          <c:val>
            <c:numRef>
              <c:f>Sheet1!$L$2:$L$4</c:f>
              <c:numCache>
                <c:formatCode>General</c:formatCode>
                <c:ptCount val="3"/>
                <c:pt idx="0">
                  <c:v>471.0</c:v>
                </c:pt>
                <c:pt idx="1">
                  <c:v>124.0</c:v>
                </c:pt>
                <c:pt idx="2">
                  <c:v>595.0</c:v>
                </c:pt>
              </c:numCache>
            </c:numRef>
          </c:val>
        </c:ser>
        <c:axId val="586317848"/>
        <c:axId val="586321176"/>
      </c:barChart>
      <c:catAx>
        <c:axId val="586317848"/>
        <c:scaling>
          <c:orientation val="minMax"/>
        </c:scaling>
        <c:axPos val="b"/>
        <c:numFmt formatCode="General" sourceLinked="1"/>
        <c:tickLblPos val="nextTo"/>
        <c:crossAx val="586321176"/>
        <c:crosses val="autoZero"/>
        <c:auto val="1"/>
        <c:lblAlgn val="ctr"/>
        <c:lblOffset val="100"/>
      </c:catAx>
      <c:valAx>
        <c:axId val="586321176"/>
        <c:scaling>
          <c:orientation val="minMax"/>
        </c:scaling>
        <c:axPos val="l"/>
        <c:majorGridlines/>
        <c:numFmt formatCode="General" sourceLinked="1"/>
        <c:tickLblPos val="nextTo"/>
        <c:crossAx val="586317848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'98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56.0</c:v>
                </c:pt>
                <c:pt idx="1">
                  <c:v>10.0</c:v>
                </c:pt>
                <c:pt idx="2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'02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58.0</c:v>
                </c:pt>
                <c:pt idx="1">
                  <c:v>2.0</c:v>
                </c:pt>
                <c:pt idx="2">
                  <c:v>12.0</c:v>
                </c:pt>
                <c:pt idx="3">
                  <c:v>4.0</c:v>
                </c:pt>
                <c:pt idx="4">
                  <c:v>4.0</c:v>
                </c:pt>
                <c:pt idx="6">
                  <c:v>4.0</c:v>
                </c:pt>
                <c:pt idx="7">
                  <c:v>9.0</c:v>
                </c:pt>
                <c:pt idx="8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37.0</c:v>
                </c:pt>
                <c:pt idx="1">
                  <c:v>3.0</c:v>
                </c:pt>
                <c:pt idx="2">
                  <c:v>8.0</c:v>
                </c:pt>
                <c:pt idx="3">
                  <c:v>8.0</c:v>
                </c:pt>
                <c:pt idx="4">
                  <c:v>7.0</c:v>
                </c:pt>
                <c:pt idx="5">
                  <c:v>2.0</c:v>
                </c:pt>
                <c:pt idx="6">
                  <c:v>5.0</c:v>
                </c:pt>
                <c:pt idx="7">
                  <c:v>10.0</c:v>
                </c:pt>
                <c:pt idx="8">
                  <c:v>22.0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17.0</c:v>
                </c:pt>
                <c:pt idx="1">
                  <c:v>1.0</c:v>
                </c:pt>
                <c:pt idx="2">
                  <c:v>3.0</c:v>
                </c:pt>
                <c:pt idx="3">
                  <c:v>5.0</c:v>
                </c:pt>
                <c:pt idx="4">
                  <c:v>4.0</c:v>
                </c:pt>
                <c:pt idx="5">
                  <c:v>2.0</c:v>
                </c:pt>
                <c:pt idx="6">
                  <c:v>3.0</c:v>
                </c:pt>
                <c:pt idx="7">
                  <c:v>6.0</c:v>
                </c:pt>
                <c:pt idx="8">
                  <c:v>54.0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13.0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4">
                  <c:v>6.0</c:v>
                </c:pt>
                <c:pt idx="5">
                  <c:v>1.0</c:v>
                </c:pt>
                <c:pt idx="6">
                  <c:v>5.0</c:v>
                </c:pt>
                <c:pt idx="7">
                  <c:v>7.0</c:v>
                </c:pt>
                <c:pt idx="8">
                  <c:v>50.0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15.0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10.0</c:v>
                </c:pt>
                <c:pt idx="5">
                  <c:v>0.0</c:v>
                </c:pt>
                <c:pt idx="6">
                  <c:v>3.0</c:v>
                </c:pt>
                <c:pt idx="7">
                  <c:v>10.0</c:v>
                </c:pt>
                <c:pt idx="8">
                  <c:v>50.0</c:v>
                </c:pt>
                <c:pt idx="9">
                  <c:v>3.0</c:v>
                </c:pt>
                <c:pt idx="10">
                  <c:v>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Sheet1!$A$2:$A$12</c:f>
              <c:strCache>
                <c:ptCount val="11"/>
                <c:pt idx="0">
                  <c:v>Hansa/Zy</c:v>
                </c:pt>
                <c:pt idx="1">
                  <c:v>Moria LSK</c:v>
                </c:pt>
                <c:pt idx="2">
                  <c:v>CB</c:v>
                </c:pt>
                <c:pt idx="3">
                  <c:v>M2</c:v>
                </c:pt>
                <c:pt idx="4">
                  <c:v>Moria Disp</c:v>
                </c:pt>
                <c:pt idx="5">
                  <c:v>B-D</c:v>
                </c:pt>
                <c:pt idx="6">
                  <c:v>Nidek</c:v>
                </c:pt>
                <c:pt idx="7">
                  <c:v>Amad</c:v>
                </c:pt>
                <c:pt idx="8">
                  <c:v>IntraLase</c:v>
                </c:pt>
                <c:pt idx="9">
                  <c:v>WaveLight FS</c:v>
                </c:pt>
                <c:pt idx="10">
                  <c:v>Other FS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11.0</c:v>
                </c:pt>
                <c:pt idx="1">
                  <c:v>1.0</c:v>
                </c:pt>
                <c:pt idx="2">
                  <c:v>3.0</c:v>
                </c:pt>
                <c:pt idx="3">
                  <c:v>4.0</c:v>
                </c:pt>
                <c:pt idx="4">
                  <c:v>6.0</c:v>
                </c:pt>
                <c:pt idx="5">
                  <c:v>0.0</c:v>
                </c:pt>
                <c:pt idx="6">
                  <c:v>2.0</c:v>
                </c:pt>
                <c:pt idx="7">
                  <c:v>9.0</c:v>
                </c:pt>
                <c:pt idx="8">
                  <c:v>54.0</c:v>
                </c:pt>
                <c:pt idx="9">
                  <c:v>5.0</c:v>
                </c:pt>
                <c:pt idx="10">
                  <c:v>7.0</c:v>
                </c:pt>
              </c:numCache>
            </c:numRef>
          </c:val>
        </c:ser>
        <c:axId val="609531560"/>
        <c:axId val="706881384"/>
      </c:barChart>
      <c:catAx>
        <c:axId val="609531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 baseline="0"/>
            </a:pPr>
            <a:endParaRPr lang="en-US"/>
          </a:p>
        </c:txPr>
        <c:crossAx val="706881384"/>
        <c:crosses val="autoZero"/>
        <c:lblAlgn val="ctr"/>
        <c:lblOffset val="100"/>
      </c:catAx>
      <c:valAx>
        <c:axId val="706881384"/>
        <c:scaling>
          <c:orientation val="minMax"/>
        </c:scaling>
        <c:axPos val="l"/>
        <c:majorGridlines/>
        <c:numFmt formatCode="General" sourceLinked="1"/>
        <c:tickLblPos val="nextTo"/>
        <c:crossAx val="60953156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918859604355011"/>
          <c:y val="0.0473687664041995"/>
          <c:w val="0.0795971857684456"/>
          <c:h val="0.735390672319806"/>
        </c:manualLayout>
      </c:layout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EyeSys</c:v>
                </c:pt>
                <c:pt idx="1">
                  <c:v>Tomey</c:v>
                </c:pt>
                <c:pt idx="2">
                  <c:v>Orbscan II</c:v>
                </c:pt>
                <c:pt idx="3">
                  <c:v>Z/H</c:v>
                </c:pt>
                <c:pt idx="4">
                  <c:v>Nidek</c:v>
                </c:pt>
                <c:pt idx="5">
                  <c:v>Pentacam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10.0</c:v>
                </c:pt>
                <c:pt idx="1">
                  <c:v>13.0</c:v>
                </c:pt>
                <c:pt idx="2">
                  <c:v>23.0</c:v>
                </c:pt>
                <c:pt idx="3">
                  <c:v>45.0</c:v>
                </c:pt>
                <c:pt idx="4">
                  <c:v>13.0</c:v>
                </c:pt>
                <c:pt idx="5">
                  <c:v>31.0</c:v>
                </c:pt>
                <c:pt idx="6">
                  <c:v>12.0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EyeSys</c:v>
                </c:pt>
                <c:pt idx="1">
                  <c:v>Tomey</c:v>
                </c:pt>
                <c:pt idx="2">
                  <c:v>Orbscan II</c:v>
                </c:pt>
                <c:pt idx="3">
                  <c:v>Z/H</c:v>
                </c:pt>
                <c:pt idx="4">
                  <c:v>Nidek</c:v>
                </c:pt>
                <c:pt idx="5">
                  <c:v>Pentacam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6.0</c:v>
                </c:pt>
                <c:pt idx="1">
                  <c:v>6.0</c:v>
                </c:pt>
                <c:pt idx="2">
                  <c:v>12.0</c:v>
                </c:pt>
                <c:pt idx="3">
                  <c:v>34.0</c:v>
                </c:pt>
                <c:pt idx="4">
                  <c:v>8.0</c:v>
                </c:pt>
                <c:pt idx="5">
                  <c:v>26.0</c:v>
                </c:pt>
                <c:pt idx="6">
                  <c:v>8.0</c:v>
                </c:pt>
              </c:numCache>
            </c:numRef>
          </c:val>
        </c:ser>
        <c:axId val="691947128"/>
        <c:axId val="706852888"/>
      </c:barChart>
      <c:catAx>
        <c:axId val="691947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 baseline="0"/>
            </a:pPr>
            <a:endParaRPr lang="en-US"/>
          </a:p>
        </c:txPr>
        <c:crossAx val="706852888"/>
        <c:crosses val="autoZero"/>
        <c:lblAlgn val="ctr"/>
        <c:lblOffset val="100"/>
      </c:catAx>
      <c:valAx>
        <c:axId val="706852888"/>
        <c:scaling>
          <c:orientation val="minMax"/>
        </c:scaling>
        <c:axPos val="l"/>
        <c:majorGridlines/>
        <c:numFmt formatCode="General" sourceLinked="1"/>
        <c:tickLblPos val="nextTo"/>
        <c:crossAx val="6919471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'97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72.0</c:v>
                </c:pt>
                <c:pt idx="1">
                  <c:v>5.0</c:v>
                </c:pt>
                <c:pt idx="2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72.0</c:v>
                </c:pt>
                <c:pt idx="1">
                  <c:v>2.0</c:v>
                </c:pt>
                <c:pt idx="2">
                  <c:v>6.0</c:v>
                </c:pt>
                <c:pt idx="3">
                  <c:v>7.0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74.0</c:v>
                </c:pt>
                <c:pt idx="1">
                  <c:v>2.0</c:v>
                </c:pt>
                <c:pt idx="2">
                  <c:v>2.0</c:v>
                </c:pt>
                <c:pt idx="3">
                  <c:v>19.0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74.0</c:v>
                </c:pt>
                <c:pt idx="1">
                  <c:v>4.0</c:v>
                </c:pt>
                <c:pt idx="2">
                  <c:v>2.0</c:v>
                </c:pt>
                <c:pt idx="3">
                  <c:v>21.0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65.0</c:v>
                </c:pt>
                <c:pt idx="1">
                  <c:v>3.0</c:v>
                </c:pt>
                <c:pt idx="2">
                  <c:v>3.0</c:v>
                </c:pt>
                <c:pt idx="3">
                  <c:v>27.0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VISX</c:v>
                </c:pt>
                <c:pt idx="1">
                  <c:v>Nidek</c:v>
                </c:pt>
                <c:pt idx="2">
                  <c:v>B and L</c:v>
                </c:pt>
                <c:pt idx="3">
                  <c:v>Wavelight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64.0</c:v>
                </c:pt>
                <c:pt idx="1">
                  <c:v>3.0</c:v>
                </c:pt>
                <c:pt idx="2">
                  <c:v>3.0</c:v>
                </c:pt>
                <c:pt idx="3">
                  <c:v>30.0</c:v>
                </c:pt>
              </c:numCache>
            </c:numRef>
          </c:val>
        </c:ser>
        <c:axId val="691043736"/>
        <c:axId val="712666072"/>
      </c:barChart>
      <c:catAx>
        <c:axId val="691043736"/>
        <c:scaling>
          <c:orientation val="minMax"/>
        </c:scaling>
        <c:axPos val="b"/>
        <c:numFmt formatCode="General" sourceLinked="1"/>
        <c:tickLblPos val="nextTo"/>
        <c:crossAx val="712666072"/>
        <c:crosses val="autoZero"/>
        <c:auto val="1"/>
        <c:lblAlgn val="ctr"/>
        <c:lblOffset val="100"/>
      </c:catAx>
      <c:valAx>
        <c:axId val="712666072"/>
        <c:scaling>
          <c:orientation val="minMax"/>
        </c:scaling>
        <c:axPos val="l"/>
        <c:majorGridlines/>
        <c:numFmt formatCode="General" sourceLinked="1"/>
        <c:tickLblPos val="nextTo"/>
        <c:crossAx val="69104373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'02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56.0</c:v>
                </c:pt>
                <c:pt idx="1">
                  <c:v>72.0</c:v>
                </c:pt>
                <c:pt idx="2">
                  <c:v>17.0</c:v>
                </c:pt>
                <c:pt idx="3">
                  <c:v>7.0</c:v>
                </c:pt>
                <c:pt idx="4">
                  <c:v>1.0</c:v>
                </c:pt>
                <c:pt idx="5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71.0</c:v>
                </c:pt>
                <c:pt idx="1">
                  <c:v>73.0</c:v>
                </c:pt>
                <c:pt idx="2">
                  <c:v>7.0</c:v>
                </c:pt>
                <c:pt idx="3">
                  <c:v>11.0</c:v>
                </c:pt>
                <c:pt idx="4">
                  <c:v>4.0</c:v>
                </c:pt>
                <c:pt idx="5">
                  <c:v>6.0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83.0</c:v>
                </c:pt>
                <c:pt idx="1">
                  <c:v>80.0</c:v>
                </c:pt>
                <c:pt idx="2">
                  <c:v>10.0</c:v>
                </c:pt>
                <c:pt idx="3">
                  <c:v>3.0</c:v>
                </c:pt>
                <c:pt idx="4">
                  <c:v>4.0</c:v>
                </c:pt>
                <c:pt idx="5">
                  <c:v>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82.0</c:v>
                </c:pt>
                <c:pt idx="1">
                  <c:v>78.0</c:v>
                </c:pt>
                <c:pt idx="2">
                  <c:v>6.0</c:v>
                </c:pt>
                <c:pt idx="3">
                  <c:v>3.0</c:v>
                </c:pt>
                <c:pt idx="4">
                  <c:v>10.0</c:v>
                </c:pt>
                <c:pt idx="5">
                  <c:v>2.0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YES</c:v>
                </c:pt>
                <c:pt idx="1">
                  <c:v>VISX</c:v>
                </c:pt>
                <c:pt idx="2">
                  <c:v>Alcon</c:v>
                </c:pt>
                <c:pt idx="3">
                  <c:v>B and L</c:v>
                </c:pt>
                <c:pt idx="4">
                  <c:v>Alleg</c:v>
                </c:pt>
                <c:pt idx="5">
                  <c:v>Other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82.0</c:v>
                </c:pt>
                <c:pt idx="1">
                  <c:v>76.0</c:v>
                </c:pt>
                <c:pt idx="2">
                  <c:v>7.0</c:v>
                </c:pt>
                <c:pt idx="3">
                  <c:v>4.0</c:v>
                </c:pt>
                <c:pt idx="4">
                  <c:v>6.0</c:v>
                </c:pt>
                <c:pt idx="5">
                  <c:v>6.0</c:v>
                </c:pt>
              </c:numCache>
            </c:numRef>
          </c:val>
        </c:ser>
        <c:axId val="560443160"/>
        <c:axId val="606711464"/>
      </c:barChart>
      <c:catAx>
        <c:axId val="560443160"/>
        <c:scaling>
          <c:orientation val="minMax"/>
        </c:scaling>
        <c:axPos val="b"/>
        <c:numFmt formatCode="General" sourceLinked="1"/>
        <c:tickLblPos val="nextTo"/>
        <c:crossAx val="606711464"/>
        <c:crosses val="autoZero"/>
        <c:auto val="1"/>
        <c:lblAlgn val="ctr"/>
        <c:lblOffset val="100"/>
      </c:catAx>
      <c:valAx>
        <c:axId val="606711464"/>
        <c:scaling>
          <c:orientation val="minMax"/>
        </c:scaling>
        <c:axPos val="l"/>
        <c:majorGridlines/>
        <c:numFmt formatCode="General" sourceLinked="1"/>
        <c:tickLblPos val="nextTo"/>
        <c:crossAx val="56044316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'03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48.0</c:v>
                </c:pt>
                <c:pt idx="1">
                  <c:v>14.0</c:v>
                </c:pt>
                <c:pt idx="2">
                  <c:v>12.0</c:v>
                </c:pt>
                <c:pt idx="3">
                  <c:v>13.0</c:v>
                </c:pt>
                <c:pt idx="4">
                  <c:v>8.0</c:v>
                </c:pt>
                <c:pt idx="5">
                  <c:v>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26.0</c:v>
                </c:pt>
                <c:pt idx="1">
                  <c:v>8.0</c:v>
                </c:pt>
                <c:pt idx="2">
                  <c:v>8.0</c:v>
                </c:pt>
                <c:pt idx="3">
                  <c:v>8.0</c:v>
                </c:pt>
                <c:pt idx="4">
                  <c:v>12.0</c:v>
                </c:pt>
                <c:pt idx="5">
                  <c:v>38.0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17.0</c:v>
                </c:pt>
                <c:pt idx="1">
                  <c:v>8.0</c:v>
                </c:pt>
                <c:pt idx="2">
                  <c:v>6.0</c:v>
                </c:pt>
                <c:pt idx="3">
                  <c:v>6.0</c:v>
                </c:pt>
                <c:pt idx="4">
                  <c:v>11.0</c:v>
                </c:pt>
                <c:pt idx="5">
                  <c:v>52.0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18.0</c:v>
                </c:pt>
                <c:pt idx="1">
                  <c:v>5.0</c:v>
                </c:pt>
                <c:pt idx="2">
                  <c:v>3.0</c:v>
                </c:pt>
                <c:pt idx="3">
                  <c:v>6.0</c:v>
                </c:pt>
                <c:pt idx="4">
                  <c:v>11.0</c:v>
                </c:pt>
                <c:pt idx="5">
                  <c:v>57.0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18.0</c:v>
                </c:pt>
                <c:pt idx="1">
                  <c:v>13.0</c:v>
                </c:pt>
                <c:pt idx="2">
                  <c:v>6.0</c:v>
                </c:pt>
                <c:pt idx="3">
                  <c:v>3.0</c:v>
                </c:pt>
                <c:pt idx="4">
                  <c:v>6.0</c:v>
                </c:pt>
                <c:pt idx="5">
                  <c:v>55.0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24.0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3.0</c:v>
                </c:pt>
                <c:pt idx="5">
                  <c:v>58.0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Zero</c:v>
                </c:pt>
                <c:pt idx="1">
                  <c:v>1--10</c:v>
                </c:pt>
                <c:pt idx="2">
                  <c:v>11--25</c:v>
                </c:pt>
                <c:pt idx="3">
                  <c:v>26--50</c:v>
                </c:pt>
                <c:pt idx="4">
                  <c:v>51--75</c:v>
                </c:pt>
                <c:pt idx="5">
                  <c:v>76--100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22.0</c:v>
                </c:pt>
                <c:pt idx="1">
                  <c:v>9.0</c:v>
                </c:pt>
                <c:pt idx="2">
                  <c:v>2.0</c:v>
                </c:pt>
                <c:pt idx="3">
                  <c:v>3.0</c:v>
                </c:pt>
                <c:pt idx="4">
                  <c:v>3.0</c:v>
                </c:pt>
                <c:pt idx="5">
                  <c:v>61.0</c:v>
                </c:pt>
              </c:numCache>
            </c:numRef>
          </c:val>
        </c:ser>
        <c:axId val="707019704"/>
        <c:axId val="560466888"/>
      </c:barChart>
      <c:catAx>
        <c:axId val="707019704"/>
        <c:scaling>
          <c:orientation val="minMax"/>
        </c:scaling>
        <c:axPos val="b"/>
        <c:numFmt formatCode="General" sourceLinked="1"/>
        <c:tickLblPos val="nextTo"/>
        <c:crossAx val="560466888"/>
        <c:crosses val="autoZero"/>
        <c:auto val="1"/>
        <c:lblAlgn val="ctr"/>
        <c:lblOffset val="100"/>
      </c:catAx>
      <c:valAx>
        <c:axId val="560466888"/>
        <c:scaling>
          <c:orientation val="minMax"/>
        </c:scaling>
        <c:axPos val="l"/>
        <c:majorGridlines/>
        <c:numFmt formatCode="General" sourceLinked="1"/>
        <c:tickLblPos val="nextTo"/>
        <c:crossAx val="707019704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638286186448916"/>
          <c:y val="0.0345959519483141"/>
          <c:w val="0.822655050063186"/>
          <c:h val="0.7914496264889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'02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53.0</c:v>
                </c:pt>
                <c:pt idx="1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'05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40.0</c:v>
                </c:pt>
                <c:pt idx="1">
                  <c:v>27.0</c:v>
                </c:pt>
                <c:pt idx="2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'07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39.0</c:v>
                </c:pt>
                <c:pt idx="1">
                  <c:v>23.0</c:v>
                </c:pt>
                <c:pt idx="2">
                  <c:v>36.0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'09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49.0</c:v>
                </c:pt>
                <c:pt idx="1">
                  <c:v>24.0</c:v>
                </c:pt>
                <c:pt idx="2">
                  <c:v>23.0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'10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49.0</c:v>
                </c:pt>
                <c:pt idx="1">
                  <c:v>32.0</c:v>
                </c:pt>
                <c:pt idx="2">
                  <c:v>18.0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'11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47.0</c:v>
                </c:pt>
                <c:pt idx="1">
                  <c:v>33.0</c:v>
                </c:pt>
                <c:pt idx="2">
                  <c:v>19.0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 '12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Mono LVC</c:v>
                </c:pt>
                <c:pt idx="1">
                  <c:v>Micromono LVC</c:v>
                </c:pt>
                <c:pt idx="2">
                  <c:v>Premium IOL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40.0</c:v>
                </c:pt>
                <c:pt idx="1">
                  <c:v>30.0</c:v>
                </c:pt>
                <c:pt idx="2">
                  <c:v>30.0</c:v>
                </c:pt>
              </c:numCache>
            </c:numRef>
          </c:val>
        </c:ser>
        <c:axId val="712382904"/>
        <c:axId val="712163384"/>
      </c:barChart>
      <c:catAx>
        <c:axId val="712382904"/>
        <c:scaling>
          <c:orientation val="minMax"/>
        </c:scaling>
        <c:axPos val="b"/>
        <c:numFmt formatCode="General" sourceLinked="1"/>
        <c:tickLblPos val="nextTo"/>
        <c:crossAx val="712163384"/>
        <c:crosses val="autoZero"/>
        <c:auto val="1"/>
        <c:lblAlgn val="ctr"/>
        <c:lblOffset val="100"/>
      </c:catAx>
      <c:valAx>
        <c:axId val="712163384"/>
        <c:scaling>
          <c:orientation val="minMax"/>
        </c:scaling>
        <c:axPos val="l"/>
        <c:majorGridlines/>
        <c:numFmt formatCode="General" sourceLinked="1"/>
        <c:tickLblPos val="nextTo"/>
        <c:crossAx val="712382904"/>
        <c:crosses val="autoZero"/>
        <c:crossBetween val="between"/>
      </c:valAx>
      <c:spPr>
        <a:noFill/>
        <a:ln w="25385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0.2551</cdr:x>
      <cdr:y>0.25093</cdr:y>
    </cdr:from>
    <cdr:to>
      <cdr:x>0.36622</cdr:x>
      <cdr:y>0.48169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9409" y="9942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0.23105</cdr:x>
      <cdr:y>0.12187</cdr:y>
    </cdr:from>
    <cdr:to>
      <cdr:x>0.34216</cdr:x>
      <cdr:y>0.35264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1478" y="4829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0.43148</cdr:x>
      <cdr:y>0.35916</cdr:y>
    </cdr:from>
    <cdr:to>
      <cdr:x>0.54259</cdr:x>
      <cdr:y>0.58993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0903" y="14231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0.63792</cdr:x>
      <cdr:y>0.42577</cdr:y>
    </cdr:from>
    <cdr:to>
      <cdr:x>0.74903</cdr:x>
      <cdr:y>0.65654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49811" y="16870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FE1FCE5-2F81-43DE-AA0D-9497A305747E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5A08257-F1AA-4B6A-A20F-A2C6BEC74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0873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F789AE8-6326-4BA9-8925-97104A33FD55}" type="datetime1">
              <a:rPr lang="en-US"/>
              <a:pPr/>
              <a:t>4/20/13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6BAE9C1-0C34-465C-8776-8CD429387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2530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AE9C1-0C34-465C-8776-8CD4293871C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043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460500"/>
            <a:ext cx="9144000" cy="46038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0" y="4953000"/>
            <a:ext cx="9144000" cy="46038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Oval 10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Oval 11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3" name="Oval 12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rtlCol="0" anchor="b"/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rtlCol="0"/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A4D82-7421-014F-B8C1-C3019E5C4910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FA2-AC38-41F3-B483-678888DCF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847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179513"/>
            <a:ext cx="9144000" cy="44450"/>
            <a:chOff x="0" y="1613647"/>
            <a:chExt cx="9144000" cy="4529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1657320"/>
              <a:ext cx="9144000" cy="161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1613647"/>
              <a:ext cx="9144000" cy="161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0" y="5715000"/>
            <a:ext cx="9144000" cy="46038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rtlCol="0"/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BD95B-B93D-684E-86F2-EE558F19ED6E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68EA-CC4B-4263-92EA-5535AF6E0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071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38289-5B40-E34E-BE6D-63794B4F075F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046C-8310-49B9-A13C-93F92BACD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991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 rot="5400000">
            <a:off x="4065588" y="3406775"/>
            <a:ext cx="6858000" cy="44450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-4233" y="1665408"/>
              <a:ext cx="9144000" cy="161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-4234" y="1621735"/>
              <a:ext cx="9144000" cy="161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0" y="6356350"/>
            <a:ext cx="1147763" cy="365125"/>
          </a:xfrm>
        </p:spPr>
        <p:txBody>
          <a:bodyPr/>
          <a:lstStyle>
            <a:lvl1pPr>
              <a:defRPr/>
            </a:lvl1pPr>
          </a:lstStyle>
          <a:p>
            <a:fld id="{9F65C1CF-B56E-3049-BA6C-7BE3B99CB2D3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15077-0D33-4EC7-824F-D732723D5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89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E24E3-47C3-7F4A-B521-D470A7BC27EC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9390A-1691-4946-9B5C-F1385A4BE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242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460500"/>
            <a:ext cx="9144000" cy="46038"/>
            <a:chOff x="0" y="1613647"/>
            <a:chExt cx="9144000" cy="4529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0" y="4953000"/>
            <a:ext cx="9144000" cy="46038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Oval 11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 rtlCol="0"/>
          <a:lstStyle>
            <a:lvl1pPr algn="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1455AFE-6216-B247-A8A7-D0269001AC65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7673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1447800"/>
            <a:ext cx="9144000" cy="46038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4940300"/>
            <a:ext cx="9144000" cy="44450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/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55FE6-BB9E-FF49-81F8-ABB6C7D106C7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6350-0A91-4393-A431-F60A20A81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9069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83DFD-E770-D84A-A0B3-5A9F15798AE3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F32E0-8437-4FF9-AF4D-9DB667091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93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2A0DF5-C400-9C46-A4AF-CCFE76A5BAED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F577D-8EF6-45FB-BC77-D7ADC79FF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800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6A596-5E17-4948-8E42-EFE562C178B0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204E-CD7C-4C97-93A1-FA88F883A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303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CEE20-99F8-0D48-AFE6-F8A6AB8B3C25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DC888-6665-49CB-974A-0CE994C440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05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/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BA0CB-881F-B241-9863-A4AD6035B22B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DF6F2-59AD-4454-9B6C-3FE1F814B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03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962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06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0D91B03-C250-DB42-8146-FD957171A724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1F998E1F-A0C8-4B41-8BBC-5634FD0C89A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74" r:id="rId8"/>
    <p:sldLayoutId id="2147484075" r:id="rId9"/>
    <p:sldLayoutId id="2147484083" r:id="rId10"/>
    <p:sldLayoutId id="2147484084" r:id="rId11"/>
    <p:sldLayoutId id="2147484085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Relationship Id="rId3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Relationship Id="rId3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3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Relationship Id="rId3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Relationship Id="rId3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Relationship Id="rId3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Relationship Id="rId3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Relationship Id="rId3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Relationship Id="rId3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7.xml"/><Relationship Id="rId3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Relationship Id="rId3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9.xml"/><Relationship Id="rId3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0.xml"/><Relationship Id="rId3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3213"/>
            <a:ext cx="4910138" cy="2130425"/>
          </a:xfrm>
        </p:spPr>
        <p:txBody>
          <a:bodyPr>
            <a:normAutofit fontScale="90000"/>
          </a:bodyPr>
          <a:lstStyle/>
          <a:p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US Trends in Refractive Surgery: 	                   2012  ASCRS 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575"/>
            <a:ext cx="4910138" cy="887413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Richard J.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Duffey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, MD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David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Leaming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, MD</a:t>
            </a:r>
          </a:p>
          <a:p>
            <a:pPr>
              <a:lnSpc>
                <a:spcPct val="70000"/>
              </a:lnSpc>
              <a:buFont typeface="Wingdings" charset="2"/>
              <a:buNone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San Francisco:  April 21, 2012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</a:endParaRPr>
          </a:p>
        </p:txBody>
      </p:sp>
      <p:pic>
        <p:nvPicPr>
          <p:cNvPr id="16388" name="Picture 7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Wavefront Analyzer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5111892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458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Wavefront</a:t>
            </a: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-Guided / Custom Ablations in Your Practice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0050410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5605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42010" y="2057400"/>
            <a:ext cx="37770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Preferred Surgery for Presbyopia (Pre-cataract)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2655921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6629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Post-Op Antibiotic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0744007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765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70609" y="2057400"/>
            <a:ext cx="3197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96% </a:t>
            </a:r>
            <a:r>
              <a:rPr lang="en-US" sz="2400" dirty="0" err="1" smtClean="0"/>
              <a:t>fluoroquinolones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Post-Op Anti-inflammatory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22698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8677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7212013" y="4470400"/>
            <a:ext cx="30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9942" y="2057400"/>
            <a:ext cx="377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Post-Op Non-Steroidal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6168844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970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9"/>
          <p:cNvSpPr txBox="1">
            <a:spLocks noChangeArrowheads="1"/>
          </p:cNvSpPr>
          <p:nvPr/>
        </p:nvSpPr>
        <p:spPr bwMode="auto">
          <a:xfrm>
            <a:off x="5162550" y="3182938"/>
            <a:ext cx="2374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dirty="0"/>
              <a:t>        </a:t>
            </a:r>
            <a:r>
              <a:rPr lang="en-US" sz="1800" dirty="0" smtClean="0"/>
              <a:t>    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52408" y="2057400"/>
            <a:ext cx="22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53% </a:t>
            </a:r>
            <a:r>
              <a:rPr lang="en-US" sz="2400" dirty="0" err="1" smtClean="0"/>
              <a:t>ketorolac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Do You Perform Simultaneous Bilateral Surgery?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14288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54482" y="1826567"/>
            <a:ext cx="3278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intraocular procedures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Family Refractive Surgery Index</a:t>
            </a:r>
            <a:b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</a:b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For LVC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5364094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Do You </a:t>
            </a:r>
            <a:r>
              <a:rPr lang="en-US" sz="4300" i="1" u="sng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Intra-operatively </a:t>
            </a:r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Measure Flap Thickness?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9735775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277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Preferred Flap Thickness </a:t>
            </a:r>
            <a:b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(when no other constraints)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2918690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3797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2457643" y="1712912"/>
            <a:ext cx="3781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dirty="0"/>
              <a:t>  </a:t>
            </a:r>
            <a:r>
              <a:rPr lang="en-US" dirty="0" smtClean="0"/>
              <a:t>*91% at 100-130 microns 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The authors have no financial interest in this study or the matters discussed.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17413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Minimum Residual Stromal Bed Thickness Requirement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4127804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482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11875"/>
            <a:ext cx="13716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6202363" y="3001963"/>
            <a:ext cx="40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0000" y="1826567"/>
            <a:ext cx="4305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split between 250-300 microns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Total Cases of Post-LASIK Ectasia          as the Primary Surgeon in Career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0213347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5845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1781175" y="239236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endParaRPr lang="en-US" sz="1800" dirty="0"/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805078" y="1765012"/>
            <a:ext cx="82180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 dirty="0" smtClean="0"/>
              <a:t>*younger surgeons entering ranks now who have never had a case of </a:t>
            </a:r>
            <a:r>
              <a:rPr lang="en-US" sz="2000" dirty="0" err="1" smtClean="0"/>
              <a:t>ectasia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Minimum Preop Corneal Pachymetry for LASIK (all other parameters normal)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8244622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6869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11875"/>
            <a:ext cx="13716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672679"/>
            <a:ext cx="3803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58% OK with 480 microns or less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Minimum Final Corneal Thickness Allowable Following PRK (including epithelium)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23052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789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Mitomycin-C Use (MMC)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508226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8917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Will Perform Refractive Surgery On One-Eyed Patients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9708522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994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Threshold of Astigmatism Offered Correction at Cataract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Sx</a:t>
            </a:r>
            <a:endParaRPr lang="en-US" sz="4300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4989677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Duffey</a:t>
            </a:r>
            <a:r>
              <a:rPr lang="en-US" dirty="0" smtClean="0"/>
              <a:t> 2013</a:t>
            </a:r>
            <a:endParaRPr lang="en-US" dirty="0"/>
          </a:p>
        </p:txBody>
      </p:sp>
      <p:pic>
        <p:nvPicPr>
          <p:cNvPr id="3994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5760006"/>
            <a:ext cx="600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*47% will offer to correct astigmatism when it reaches 0.75 D</a:t>
            </a:r>
          </a:p>
          <a:p>
            <a:r>
              <a:rPr lang="en-US" dirty="0" smtClean="0"/>
              <a:t>  78% when it reaches 1.0 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24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Procedure for Low Astigmatism Intervention (0.5 to 1.0 D)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3688392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994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1608" y="1857345"/>
            <a:ext cx="1824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*50%  LRI / AK</a:t>
            </a:r>
            <a:endParaRPr lang="en-US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50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Procedure For Medium Astigmatism Intervention (1.12 to 2.0 D)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366458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994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40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Procedure For High Astigmatism Intervention (2.0 D)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102384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39941" name="Picture 4" descr="Duffe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9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2012 ASCRS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September 2012 emailing to 4142 U.S. members of ASCRS.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Fourth consecutive year survey conducted totally ONLINE.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4142 emailed survey with 452 responding representing 11% </a:t>
            </a:r>
            <a:r>
              <a:rPr lang="en-US" sz="22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response rate </a:t>
            </a: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in the U.S.  This is approximately the same response rate with previous general mail and emailed surveys.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17th year of refractive data collection allowing analysis and comparison of trends amongst ASCRS U.S. surgeons.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Alphabet soup of refractive surgery.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Added questions in recent years as the field has incorporated  new laser and refractive technologies including premium </a:t>
            </a:r>
            <a:r>
              <a:rPr lang="en-US" sz="22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IOL’s</a:t>
            </a:r>
            <a:r>
              <a:rPr lang="en-US" sz="2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, astigmatism correction, new antibiotics, steroids, NSAIA, etc.</a:t>
            </a:r>
          </a:p>
          <a:p>
            <a:pPr eaLnBrk="1" hangingPunct="1"/>
            <a:endParaRPr lang="en-US" sz="2200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18437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Co-management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1671149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40965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1277" y="1657290"/>
            <a:ext cx="7915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Less than one half of surgeons co-manage, and then in minority of cases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When Comanaged: Who Sees Postop LASIK Patient on Day 1 ?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7672988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41989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90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Minimum “OR” Location for Phakic-IOL Surgery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66986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4301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2012 Refractive Surgery Volumes </a:t>
            </a:r>
            <a:r>
              <a:rPr lang="en-US" sz="32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(extrapolated data in thousands)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3600833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44037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xtBox 5"/>
          <p:cNvSpPr txBox="1">
            <a:spLocks noChangeArrowheads="1"/>
          </p:cNvSpPr>
          <p:nvPr/>
        </p:nvSpPr>
        <p:spPr bwMode="auto">
          <a:xfrm>
            <a:off x="1169335" y="1703457"/>
            <a:ext cx="7204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 smtClean="0">
                <a:latin typeface="Arial"/>
                <a:cs typeface="Arial"/>
              </a:rPr>
              <a:t>Overall 14% decrease </a:t>
            </a:r>
            <a:r>
              <a:rPr lang="en-US" sz="2000" dirty="0">
                <a:latin typeface="Arial"/>
                <a:cs typeface="Arial"/>
              </a:rPr>
              <a:t>in LVC  from </a:t>
            </a:r>
            <a:r>
              <a:rPr lang="en-US" sz="2000" dirty="0" smtClean="0">
                <a:latin typeface="Arial"/>
                <a:cs typeface="Arial"/>
              </a:rPr>
              <a:t>‘11 </a:t>
            </a:r>
            <a:r>
              <a:rPr lang="en-US" sz="2000" dirty="0">
                <a:latin typeface="Arial"/>
                <a:cs typeface="Arial"/>
              </a:rPr>
              <a:t>to</a:t>
            </a:r>
            <a:r>
              <a:rPr lang="en-US" sz="2000" dirty="0" smtClean="0">
                <a:latin typeface="Arial"/>
                <a:cs typeface="Arial"/>
              </a:rPr>
              <a:t> ’12</a:t>
            </a:r>
          </a:p>
          <a:p>
            <a:pPr eaLnBrk="1" hangingPunct="1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PRK represents  21%  of LVC (12% in 2005)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2012 ASCRS SUMMARY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689100"/>
            <a:ext cx="7772400" cy="444023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U.S. membership volume of LVC in 2011 decreased to 595,000 eyes.  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LVC volume down 44% over past seven years.</a:t>
            </a:r>
          </a:p>
          <a:p>
            <a:pPr eaLnBrk="1" hangingPunct="1"/>
            <a:r>
              <a:rPr lang="en-US" dirty="0" smtClean="0">
                <a:cs typeface="Arial"/>
              </a:rPr>
              <a:t>PRK represents 21% of total LVC (12% in 2005)</a:t>
            </a:r>
          </a:p>
          <a:p>
            <a:pPr eaLnBrk="1" hangingPunct="1"/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VisX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 at &gt; 2:1 (65%) over all other lasers combined.  </a:t>
            </a:r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Wavelight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increased to 30% since purchased by Alcon.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Femtosecond laser market share now increased to 66%  of all refractive surgeons in US.</a:t>
            </a:r>
          </a:p>
          <a:p>
            <a:pPr eaLnBrk="1" hangingPunct="1">
              <a:buFont typeface="Monotype Sorts" charset="2"/>
              <a:buNone/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pic>
        <p:nvPicPr>
          <p:cNvPr id="50181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2012 ASCRS SUMMARY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1013"/>
            <a:ext cx="7772400" cy="4605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P-IOL (43%) preferred to LVC (36%) in high </a:t>
            </a:r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myopes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. RLE preferred (59%) for high </a:t>
            </a:r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hyperopes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100-130 micron flap thickness is favored by 91% of surgeons (up from 46% eight years ago).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41% (stable) think 250 microns is adequate for RST.  56% say 275-300 microns is better (21% in ’04).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24% of respondents are OK with </a:t>
            </a:r>
            <a:r>
              <a:rPr lang="en-US" u="sng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bilateral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P-IOL (11% eight years ago) and 9% with RLE (near stable)  </a:t>
            </a:r>
            <a:r>
              <a:rPr lang="en-US" u="sng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at the same surgical setting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pic>
        <p:nvPicPr>
          <p:cNvPr id="51205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2012 ASCRS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58% of surgeons are OK with LASIK in corneas &lt;500 um. 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Now only 22% of refractive surgeons have had one or more documented cases of post-LASIK </a:t>
            </a:r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ectasia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in his/her surgical patients over a career (overall incidence decreasing over past four years). 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Highest penetration of modern refractive surgery (LVC) amongst refractive surgeons (25%), their spouses (28%), siblings (56%), and children (26%).</a:t>
            </a: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  <a:p>
            <a:r>
              <a:rPr lang="en-US" dirty="0" smtClean="0"/>
              <a:t>One-half</a:t>
            </a:r>
            <a:r>
              <a:rPr lang="en-US" dirty="0" smtClean="0"/>
              <a:t> </a:t>
            </a:r>
            <a:r>
              <a:rPr lang="en-US" dirty="0" smtClean="0"/>
              <a:t>of ASCRS cataract </a:t>
            </a:r>
            <a:r>
              <a:rPr lang="en-US" dirty="0" smtClean="0"/>
              <a:t>surgeons </a:t>
            </a:r>
            <a:r>
              <a:rPr lang="en-US" dirty="0" smtClean="0"/>
              <a:t>will </a:t>
            </a:r>
            <a:r>
              <a:rPr lang="en-US" u="sng" dirty="0" smtClean="0"/>
              <a:t>offer</a:t>
            </a:r>
            <a:r>
              <a:rPr lang="en-US" dirty="0" smtClean="0"/>
              <a:t> to correct astigmatism when it reaches 0.75 D and </a:t>
            </a:r>
            <a:r>
              <a:rPr lang="en-US" dirty="0" smtClean="0"/>
              <a:t> </a:t>
            </a:r>
            <a:r>
              <a:rPr lang="en-US" dirty="0" smtClean="0"/>
              <a:t>three-quarters</a:t>
            </a:r>
            <a:r>
              <a:rPr lang="en-US" dirty="0" smtClean="0"/>
              <a:t> </a:t>
            </a:r>
            <a:r>
              <a:rPr lang="en-US" dirty="0" smtClean="0"/>
              <a:t>when it reaches 1.0 D.  </a:t>
            </a:r>
            <a:r>
              <a:rPr lang="en-US" dirty="0" err="1" smtClean="0"/>
              <a:t>Incisional</a:t>
            </a:r>
            <a:r>
              <a:rPr lang="en-US" dirty="0" smtClean="0"/>
              <a:t> LRI/AK for astigmatism &lt; 1.0 D and </a:t>
            </a:r>
            <a:r>
              <a:rPr lang="en-US" dirty="0" err="1" smtClean="0"/>
              <a:t>Toric</a:t>
            </a:r>
            <a:r>
              <a:rPr lang="en-US" dirty="0" smtClean="0"/>
              <a:t> IOL &gt; 1.0 D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52229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828800"/>
            <a:ext cx="7848600" cy="2057400"/>
          </a:xfrm>
        </p:spPr>
        <p:txBody>
          <a:bodyPr/>
          <a:lstStyle/>
          <a:p>
            <a:r>
              <a:rPr lang="en-US" sz="39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Thanks to ASCRS leadership</a:t>
            </a:r>
            <a:br>
              <a:rPr lang="en-US" sz="39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 for their support and for </a:t>
            </a:r>
            <a:r>
              <a:rPr lang="en-US" sz="3900" i="1" u="sng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your</a:t>
            </a:r>
            <a:r>
              <a:rPr lang="en-US" sz="39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</a:rPr>
              <a:t> participation in the 2012 Survey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91000"/>
            <a:ext cx="6553200" cy="193833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Monotype Sorts" charset="2"/>
              <a:buNone/>
              <a:defRPr/>
            </a:pPr>
            <a:r>
              <a:rPr lang="en-US" dirty="0" smtClean="0"/>
              <a:t>We look forward to your responses in the 2013 ONLINE survey this autumn.</a:t>
            </a:r>
          </a:p>
          <a:p>
            <a:pPr fontAlgn="auto">
              <a:spcAft>
                <a:spcPts val="0"/>
              </a:spcAft>
              <a:buFont typeface="Monotype Sorts" charset="2"/>
              <a:buNone/>
              <a:defRPr/>
            </a:pPr>
            <a:r>
              <a:rPr lang="en-US" dirty="0" smtClean="0"/>
              <a:t>Complete results since 1997 now available at 	</a:t>
            </a:r>
            <a:r>
              <a:rPr lang="en-US" sz="3200" b="0" dirty="0" err="1" smtClean="0"/>
              <a:t>www.duffeylaser.com</a:t>
            </a:r>
            <a:endParaRPr lang="en-US" sz="3200" b="0" dirty="0" smtClean="0"/>
          </a:p>
        </p:txBody>
      </p:sp>
      <p:pic>
        <p:nvPicPr>
          <p:cNvPr id="53252" name="Picture 4" descr="Duffe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Preferred Surgery for  30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yo</a:t>
            </a: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 </a:t>
            </a:r>
            <a:b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</a:b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-10.00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Diopter</a:t>
            </a: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Myope</a:t>
            </a:r>
            <a:endParaRPr lang="en-US" sz="4300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062584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19461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9321" y="2088600"/>
            <a:ext cx="2898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* 36% LVC vs. 43% P-IOL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Preferred Surgery for  45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yo</a:t>
            </a: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</a:t>
            </a:r>
            <a:b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</a:b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+3.00 D 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Hyperope</a:t>
            </a:r>
            <a:endParaRPr lang="en-US" sz="4300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794748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0485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8604" y="2319010"/>
            <a:ext cx="377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Preferred Surgery for 45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yo</a:t>
            </a: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</a:t>
            </a:r>
            <a:b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</a:br>
            <a:r>
              <a:rPr lang="en-US" sz="4300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+5.00 D  </a:t>
            </a:r>
            <a:r>
              <a:rPr lang="en-US" sz="4300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Hyperope</a:t>
            </a:r>
            <a:endParaRPr lang="en-US" sz="4300" dirty="0" smtClean="0">
              <a:effectLst>
                <a:outerShdw blurRad="38100" dist="38100" dir="2700000" algn="tl">
                  <a:srgbClr val="0064E2"/>
                </a:outerShdw>
              </a:effectLst>
            </a:endParaRP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179675"/>
              </p:ext>
            </p:extLst>
          </p:nvPr>
        </p:nvGraphicFramePr>
        <p:xfrm>
          <a:off x="5080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1509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33618" y="1795790"/>
            <a:ext cx="377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Microkeratome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Used Most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2701940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253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6269830" y="1734343"/>
            <a:ext cx="15025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600" dirty="0"/>
              <a:t>  </a:t>
            </a:r>
            <a:r>
              <a:rPr lang="en-US" sz="2000" dirty="0" smtClean="0"/>
              <a:t>*66% FS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Top(m)ography</a:t>
            </a:r>
            <a:r>
              <a:rPr lang="en-US" dirty="0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 Units Used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464910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2533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66721" y="1765012"/>
            <a:ext cx="4052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66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</a:rPr>
              <a:t>Excimer Used Most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5008637"/>
              </p:ext>
            </p:extLst>
          </p:nvPr>
        </p:nvGraphicFramePr>
        <p:xfrm>
          <a:off x="457200" y="20574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Duffey 2013</a:t>
            </a:r>
            <a:endParaRPr lang="en-US"/>
          </a:p>
        </p:txBody>
      </p:sp>
      <p:pic>
        <p:nvPicPr>
          <p:cNvPr id="23557" name="Picture 4" descr="Duffe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29338"/>
            <a:ext cx="1371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1109299" y="1472912"/>
            <a:ext cx="224350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200" dirty="0"/>
              <a:t>   </a:t>
            </a:r>
            <a:r>
              <a:rPr lang="en-US" sz="3200" dirty="0" smtClean="0"/>
              <a:t>*2:1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1542</TotalTime>
  <Words>986</Words>
  <Application>Microsoft Macintosh PowerPoint</Application>
  <PresentationFormat>On-screen Show (4:3)</PresentationFormat>
  <Paragraphs>127</Paragraphs>
  <Slides>37</Slides>
  <Notes>1</Notes>
  <HiddenSlides>9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Focus</vt:lpstr>
      <vt:lpstr>US Trends in Refractive Surgery:                     2012  ASCRS  Survey</vt:lpstr>
      <vt:lpstr>Disclosures</vt:lpstr>
      <vt:lpstr>2012 ASCRS Survey</vt:lpstr>
      <vt:lpstr>Preferred Surgery for  30 yo   -10.00 Diopter Myope</vt:lpstr>
      <vt:lpstr>Preferred Surgery for  45 yo  +3.00 D  Hyperope</vt:lpstr>
      <vt:lpstr>Preferred Surgery for 45 yo  +5.00 D  Hyperope</vt:lpstr>
      <vt:lpstr>Microkeratome Used Most</vt:lpstr>
      <vt:lpstr>Top(m)ography Units Used</vt:lpstr>
      <vt:lpstr>Excimer Used Most</vt:lpstr>
      <vt:lpstr>Wavefront Analyzer</vt:lpstr>
      <vt:lpstr>Wavefront-Guided / Custom Ablations in Your Practice</vt:lpstr>
      <vt:lpstr>Preferred Surgery for Presbyopia (Pre-cataract)</vt:lpstr>
      <vt:lpstr>Post-Op Antibiotic</vt:lpstr>
      <vt:lpstr>Post-Op Anti-inflammatory</vt:lpstr>
      <vt:lpstr>Post-Op Non-Steroidal</vt:lpstr>
      <vt:lpstr>Do You Perform Simultaneous Bilateral Surgery?</vt:lpstr>
      <vt:lpstr>Family Refractive Surgery Index For LVC</vt:lpstr>
      <vt:lpstr>Do You Intra-operatively Measure Flap Thickness?</vt:lpstr>
      <vt:lpstr>Preferred Flap Thickness  (when no other constraints)</vt:lpstr>
      <vt:lpstr>Minimum Residual Stromal Bed Thickness Requirement</vt:lpstr>
      <vt:lpstr>Total Cases of Post-LASIK Ectasia          as the Primary Surgeon in Career</vt:lpstr>
      <vt:lpstr>Minimum Preop Corneal Pachymetry for LASIK (all other parameters normal)</vt:lpstr>
      <vt:lpstr>Minimum Final Corneal Thickness Allowable Following PRK (including epithelium)</vt:lpstr>
      <vt:lpstr>Mitomycin-C Use (MMC)</vt:lpstr>
      <vt:lpstr>Will Perform Refractive Surgery On One-Eyed Patients</vt:lpstr>
      <vt:lpstr>Threshold of Astigmatism Offered Correction at Cataract Sx</vt:lpstr>
      <vt:lpstr>Procedure for Low Astigmatism Intervention (0.5 to 1.0 D)</vt:lpstr>
      <vt:lpstr>Procedure For Medium Astigmatism Intervention (1.12 to 2.0 D)</vt:lpstr>
      <vt:lpstr>Procedure For High Astigmatism Intervention (2.0 D)</vt:lpstr>
      <vt:lpstr>Co-management</vt:lpstr>
      <vt:lpstr>When Comanaged: Who Sees Postop LASIK Patient on Day 1 ?</vt:lpstr>
      <vt:lpstr>Minimum “OR” Location for Phakic-IOL Surgery</vt:lpstr>
      <vt:lpstr>2012 Refractive Surgery Volumes (extrapolated data in thousands)</vt:lpstr>
      <vt:lpstr>2012 ASCRS SUMMARY</vt:lpstr>
      <vt:lpstr>2012 ASCRS SUMMARY</vt:lpstr>
      <vt:lpstr>2012 ASCRS SUMMARY</vt:lpstr>
      <vt:lpstr>Thanks to ASCRS leadership  for their support and for your participation in the 2012 Survey </vt:lpstr>
    </vt:vector>
  </TitlesOfParts>
  <Company>Premier Medical Eye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Trends in Refractive Surgery:                     2009  ASCRS  Survey</dc:title>
  <dc:creator>Richard Duffey</dc:creator>
  <cp:lastModifiedBy>Richard Duffey</cp:lastModifiedBy>
  <cp:revision>114</cp:revision>
  <cp:lastPrinted>2013-02-27T16:13:57Z</cp:lastPrinted>
  <dcterms:created xsi:type="dcterms:W3CDTF">2013-04-20T06:32:01Z</dcterms:created>
  <dcterms:modified xsi:type="dcterms:W3CDTF">2013-04-20T06:43:59Z</dcterms:modified>
</cp:coreProperties>
</file>